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4"/>
  </p:notesMasterIdLst>
  <p:sldIdLst>
    <p:sldId id="256" r:id="rId2"/>
    <p:sldId id="257" r:id="rId3"/>
    <p:sldId id="258" r:id="rId4"/>
    <p:sldId id="275" r:id="rId5"/>
    <p:sldId id="274" r:id="rId6"/>
    <p:sldId id="276" r:id="rId7"/>
    <p:sldId id="278" r:id="rId8"/>
    <p:sldId id="279" r:id="rId9"/>
    <p:sldId id="280" r:id="rId10"/>
    <p:sldId id="282" r:id="rId11"/>
    <p:sldId id="284" r:id="rId12"/>
    <p:sldId id="285" r:id="rId13"/>
    <p:sldId id="286" r:id="rId14"/>
    <p:sldId id="287" r:id="rId15"/>
    <p:sldId id="288" r:id="rId16"/>
    <p:sldId id="289" r:id="rId17"/>
    <p:sldId id="290" r:id="rId18"/>
    <p:sldId id="291" r:id="rId19"/>
    <p:sldId id="292" r:id="rId20"/>
    <p:sldId id="293" r:id="rId21"/>
    <p:sldId id="294" r:id="rId22"/>
    <p:sldId id="295"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EFC"/>
    <a:srgbClr val="A53010"/>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32"/>
    <p:restoredTop sz="90795"/>
  </p:normalViewPr>
  <p:slideViewPr>
    <p:cSldViewPr snapToGrid="0" snapToObjects="1">
      <p:cViewPr varScale="1">
        <p:scale>
          <a:sx n="104" d="100"/>
          <a:sy n="104" d="100"/>
        </p:scale>
        <p:origin x="34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04FA25-B897-4B47-BFFA-F7C98077773C}" type="datetimeFigureOut">
              <a:rPr lang="en-US" smtClean="0"/>
              <a:t>7/12/2021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E2497A-CE9D-884A-84A2-67192793543B}" type="slidenum">
              <a:rPr lang="en-US" smtClean="0"/>
              <a:t>‹#›</a:t>
            </a:fld>
            <a:endParaRPr lang="en-US"/>
          </a:p>
        </p:txBody>
      </p:sp>
    </p:spTree>
    <p:extLst>
      <p:ext uri="{BB962C8B-B14F-4D97-AF65-F5344CB8AC3E}">
        <p14:creationId xmlns:p14="http://schemas.microsoft.com/office/powerpoint/2010/main" val="2167909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7/12/2021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7/12/2021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7/12/2021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7/12/2021</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EBD8F-AF70-FC4C-8D8E-E4C88E83987B}"/>
              </a:ext>
            </a:extLst>
          </p:cNvPr>
          <p:cNvSpPr>
            <a:spLocks noGrp="1"/>
          </p:cNvSpPr>
          <p:nvPr>
            <p:ph type="ctrTitle"/>
          </p:nvPr>
        </p:nvSpPr>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Introduction to HPC</a:t>
            </a:r>
          </a:p>
        </p:txBody>
      </p:sp>
      <p:sp>
        <p:nvSpPr>
          <p:cNvPr id="3" name="Subtitle 2">
            <a:extLst>
              <a:ext uri="{FF2B5EF4-FFF2-40B4-BE49-F238E27FC236}">
                <a16:creationId xmlns:a16="http://schemas.microsoft.com/office/drawing/2014/main" id="{A2B03E13-1234-DE4B-83A4-6A1905FD6C00}"/>
              </a:ext>
            </a:extLst>
          </p:cNvPr>
          <p:cNvSpPr>
            <a:spLocks noGrp="1"/>
          </p:cNvSpPr>
          <p:nvPr>
            <p:ph type="subTitle" idx="1"/>
          </p:nvPr>
        </p:nvSpPr>
        <p:spPr/>
        <p:txBody>
          <a:bodyPr/>
          <a:lstStyle/>
          <a:p>
            <a:r>
              <a:rPr lang="en-US"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YALE PATHWAYS SUMMER WORKSHOP</a:t>
            </a:r>
          </a:p>
        </p:txBody>
      </p:sp>
      <p:sp>
        <p:nvSpPr>
          <p:cNvPr id="4" name="Rectangular Callout 3">
            <a:extLst>
              <a:ext uri="{FF2B5EF4-FFF2-40B4-BE49-F238E27FC236}">
                <a16:creationId xmlns:a16="http://schemas.microsoft.com/office/drawing/2014/main" id="{A2B0F0D7-5701-5548-9E33-17C9A1E0DB4E}"/>
              </a:ext>
            </a:extLst>
          </p:cNvPr>
          <p:cNvSpPr/>
          <p:nvPr/>
        </p:nvSpPr>
        <p:spPr>
          <a:xfrm>
            <a:off x="8445357" y="954338"/>
            <a:ext cx="2465797" cy="2619910"/>
          </a:xfrm>
          <a:prstGeom prst="wedgeRectCallout">
            <a:avLst/>
          </a:prstGeom>
          <a:solidFill>
            <a:schemeClr val="tx2">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latin typeface="Comic Sans MS" panose="030F0902030302020204" pitchFamily="66" charset="0"/>
              </a:rPr>
              <a:t>HIGH PERFORMANCE COMPUTING</a:t>
            </a:r>
          </a:p>
        </p:txBody>
      </p:sp>
    </p:spTree>
    <p:extLst>
      <p:ext uri="{BB962C8B-B14F-4D97-AF65-F5344CB8AC3E}">
        <p14:creationId xmlns:p14="http://schemas.microsoft.com/office/powerpoint/2010/main" val="11448757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85C21-2361-3442-8CF6-E289EC65F592}"/>
              </a:ext>
            </a:extLst>
          </p:cNvPr>
          <p:cNvSpPr>
            <a:spLocks noGrp="1"/>
          </p:cNvSpPr>
          <p:nvPr>
            <p:ph type="title"/>
          </p:nvPr>
        </p:nvSpPr>
        <p:spPr>
          <a:xfrm>
            <a:off x="1289642" y="540027"/>
            <a:ext cx="8911687" cy="1280890"/>
          </a:xfrm>
        </p:spPr>
        <p:txBody>
          <a:bodyPr/>
          <a:lstStyle/>
          <a:p>
            <a:pPr algn="ctr"/>
            <a:r>
              <a:rPr lang="en-US" dirty="0">
                <a:latin typeface="Verdana" panose="020B0604030504040204" pitchFamily="34" charset="0"/>
                <a:ea typeface="Verdana" panose="020B0604030504040204" pitchFamily="34" charset="0"/>
                <a:cs typeface="Verdana" panose="020B0604030504040204" pitchFamily="34" charset="0"/>
              </a:rPr>
              <a:t>LEARNING</a:t>
            </a:r>
            <a:r>
              <a:rPr lang="en-US"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 GOALS (Break)</a:t>
            </a:r>
          </a:p>
        </p:txBody>
      </p:sp>
      <p:sp>
        <p:nvSpPr>
          <p:cNvPr id="3" name="Content Placeholder 2">
            <a:extLst>
              <a:ext uri="{FF2B5EF4-FFF2-40B4-BE49-F238E27FC236}">
                <a16:creationId xmlns:a16="http://schemas.microsoft.com/office/drawing/2014/main" id="{A1DB5512-87E1-B445-B644-8B92BA4F942C}"/>
              </a:ext>
            </a:extLst>
          </p:cNvPr>
          <p:cNvSpPr>
            <a:spLocks noGrp="1"/>
          </p:cNvSpPr>
          <p:nvPr>
            <p:ph idx="1"/>
          </p:nvPr>
        </p:nvSpPr>
        <p:spPr>
          <a:xfrm>
            <a:off x="581736" y="1540189"/>
            <a:ext cx="8915400" cy="3777622"/>
          </a:xfrm>
        </p:spPr>
        <p:txBody>
          <a:bodyPr>
            <a:normAutofit/>
          </a:bodyPr>
          <a:lstStyle/>
          <a:p>
            <a:r>
              <a:rPr lang="en-US" sz="2000" dirty="0">
                <a:solidFill>
                  <a:schemeClr val="tx1"/>
                </a:solidFill>
                <a:latin typeface="Comic Sans MS" panose="030F0902030302020204" pitchFamily="66" charset="0"/>
              </a:rPr>
              <a:t>What is a computer, and how does it “compute”?</a:t>
            </a:r>
          </a:p>
          <a:p>
            <a:r>
              <a:rPr lang="en-US" sz="2000" dirty="0">
                <a:solidFill>
                  <a:srgbClr val="FF0000"/>
                </a:solidFill>
                <a:latin typeface="Comic Sans MS" panose="030F0902030302020204" pitchFamily="66" charset="0"/>
              </a:rPr>
              <a:t>What makes supercomputers super? </a:t>
            </a:r>
          </a:p>
          <a:p>
            <a:r>
              <a:rPr lang="en-US" sz="2000" dirty="0">
                <a:solidFill>
                  <a:schemeClr val="tx1"/>
                </a:solidFill>
                <a:latin typeface="Comic Sans MS" panose="030F0902030302020204" pitchFamily="66" charset="0"/>
              </a:rPr>
              <a:t>Some example of supercomputers in action</a:t>
            </a:r>
          </a:p>
          <a:p>
            <a:endParaRPr lang="en-US" sz="2000" dirty="0"/>
          </a:p>
        </p:txBody>
      </p:sp>
    </p:spTree>
    <p:extLst>
      <p:ext uri="{BB962C8B-B14F-4D97-AF65-F5344CB8AC3E}">
        <p14:creationId xmlns:p14="http://schemas.microsoft.com/office/powerpoint/2010/main" val="917657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85C21-2361-3442-8CF6-E289EC65F592}"/>
              </a:ext>
            </a:extLst>
          </p:cNvPr>
          <p:cNvSpPr>
            <a:spLocks noGrp="1"/>
          </p:cNvSpPr>
          <p:nvPr>
            <p:ph type="title"/>
          </p:nvPr>
        </p:nvSpPr>
        <p:spPr>
          <a:xfrm>
            <a:off x="1289642" y="540027"/>
            <a:ext cx="8911687" cy="1280890"/>
          </a:xfrm>
        </p:spPr>
        <p:txBody>
          <a:bodyPr/>
          <a:lstStyle/>
          <a:p>
            <a:pPr algn="ctr"/>
            <a:r>
              <a:rPr lang="en-US" dirty="0">
                <a:latin typeface="Verdana" panose="020B0604030504040204" pitchFamily="34" charset="0"/>
                <a:ea typeface="Verdana" panose="020B0604030504040204" pitchFamily="34" charset="0"/>
                <a:cs typeface="Verdana" panose="020B0604030504040204" pitchFamily="34" charset="0"/>
              </a:rPr>
              <a:t>What makes supercomputers super?</a:t>
            </a:r>
            <a:endParaRPr lang="en-US"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endParaRPr>
          </a:p>
        </p:txBody>
      </p:sp>
      <p:grpSp>
        <p:nvGrpSpPr>
          <p:cNvPr id="5122" name="Group 5121">
            <a:extLst>
              <a:ext uri="{FF2B5EF4-FFF2-40B4-BE49-F238E27FC236}">
                <a16:creationId xmlns:a16="http://schemas.microsoft.com/office/drawing/2014/main" id="{699AFB83-24ED-4BC7-9CD9-6A698C98F9F6}"/>
              </a:ext>
            </a:extLst>
          </p:cNvPr>
          <p:cNvGrpSpPr/>
          <p:nvPr/>
        </p:nvGrpSpPr>
        <p:grpSpPr>
          <a:xfrm>
            <a:off x="1417895" y="1948788"/>
            <a:ext cx="3914394" cy="3515397"/>
            <a:chOff x="1417895" y="1948788"/>
            <a:chExt cx="3914394" cy="3515397"/>
          </a:xfrm>
        </p:grpSpPr>
        <p:grpSp>
          <p:nvGrpSpPr>
            <p:cNvPr id="15" name="Group 14">
              <a:extLst>
                <a:ext uri="{FF2B5EF4-FFF2-40B4-BE49-F238E27FC236}">
                  <a16:creationId xmlns:a16="http://schemas.microsoft.com/office/drawing/2014/main" id="{ECF3AAB6-CB4B-4114-8E23-4FAF59AC7658}"/>
                </a:ext>
              </a:extLst>
            </p:cNvPr>
            <p:cNvGrpSpPr/>
            <p:nvPr/>
          </p:nvGrpSpPr>
          <p:grpSpPr>
            <a:xfrm>
              <a:off x="1417895" y="1948788"/>
              <a:ext cx="3685309" cy="2358730"/>
              <a:chOff x="863950" y="1663706"/>
              <a:chExt cx="3685309" cy="2358730"/>
            </a:xfrm>
          </p:grpSpPr>
          <p:pic>
            <p:nvPicPr>
              <p:cNvPr id="5124" name="Picture 4">
                <a:extLst>
                  <a:ext uri="{FF2B5EF4-FFF2-40B4-BE49-F238E27FC236}">
                    <a16:creationId xmlns:a16="http://schemas.microsoft.com/office/drawing/2014/main" id="{88204B27-EC2A-4086-A02F-D00A36BED9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950" y="2111162"/>
                <a:ext cx="3685309" cy="19112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B27F9D8-AAD1-4EAE-95A2-CE2FA1E20737}"/>
                  </a:ext>
                </a:extLst>
              </p:cNvPr>
              <p:cNvSpPr txBox="1"/>
              <p:nvPr/>
            </p:nvSpPr>
            <p:spPr>
              <a:xfrm>
                <a:off x="1350415" y="1663706"/>
                <a:ext cx="2712377" cy="400110"/>
              </a:xfrm>
              <a:prstGeom prst="rect">
                <a:avLst/>
              </a:prstGeom>
              <a:noFill/>
            </p:spPr>
            <p:txBody>
              <a:bodyPr wrap="square" rtlCol="0">
                <a:spAutoFit/>
              </a:bodyPr>
              <a:lstStyle/>
              <a:p>
                <a:pPr algn="ctr"/>
                <a:r>
                  <a:rPr lang="en-US" sz="2000" dirty="0">
                    <a:latin typeface="Comic Sans MS" panose="030F0702030302020204" pitchFamily="66" charset="0"/>
                  </a:rPr>
                  <a:t>Personal Computer</a:t>
                </a:r>
              </a:p>
            </p:txBody>
          </p:sp>
        </p:grpSp>
        <p:sp>
          <p:nvSpPr>
            <p:cNvPr id="5121" name="TextBox 5120">
              <a:extLst>
                <a:ext uri="{FF2B5EF4-FFF2-40B4-BE49-F238E27FC236}">
                  <a16:creationId xmlns:a16="http://schemas.microsoft.com/office/drawing/2014/main" id="{600F3C9B-FB33-4DA5-AC1B-E3D06723A07C}"/>
                </a:ext>
              </a:extLst>
            </p:cNvPr>
            <p:cNvSpPr txBox="1"/>
            <p:nvPr/>
          </p:nvSpPr>
          <p:spPr>
            <a:xfrm>
              <a:off x="1489815" y="4540855"/>
              <a:ext cx="3842474" cy="923330"/>
            </a:xfrm>
            <a:prstGeom prst="rect">
              <a:avLst/>
            </a:prstGeom>
            <a:noFill/>
          </p:spPr>
          <p:txBody>
            <a:bodyPr wrap="square" rtlCol="0">
              <a:spAutoFit/>
            </a:bodyPr>
            <a:lstStyle/>
            <a:p>
              <a:r>
                <a:rPr lang="en-US" dirty="0">
                  <a:latin typeface="Comic Sans MS" panose="030F0702030302020204" pitchFamily="66" charset="0"/>
                </a:rPr>
                <a:t>Most of our everyday computing needs can be met by a personal computer, like a laptop or tablet.</a:t>
              </a:r>
            </a:p>
          </p:txBody>
        </p:sp>
      </p:grpSp>
      <p:grpSp>
        <p:nvGrpSpPr>
          <p:cNvPr id="5123" name="Group 5122">
            <a:extLst>
              <a:ext uri="{FF2B5EF4-FFF2-40B4-BE49-F238E27FC236}">
                <a16:creationId xmlns:a16="http://schemas.microsoft.com/office/drawing/2014/main" id="{E51484C8-C76A-430F-AE45-20A2CC3BBD02}"/>
              </a:ext>
            </a:extLst>
          </p:cNvPr>
          <p:cNvGrpSpPr/>
          <p:nvPr/>
        </p:nvGrpSpPr>
        <p:grpSpPr>
          <a:xfrm>
            <a:off x="6514028" y="1368087"/>
            <a:ext cx="4921677" cy="4895517"/>
            <a:chOff x="6514028" y="1368087"/>
            <a:chExt cx="4921677" cy="4895517"/>
          </a:xfrm>
        </p:grpSpPr>
        <p:grpSp>
          <p:nvGrpSpPr>
            <p:cNvPr id="5120" name="Group 5119">
              <a:extLst>
                <a:ext uri="{FF2B5EF4-FFF2-40B4-BE49-F238E27FC236}">
                  <a16:creationId xmlns:a16="http://schemas.microsoft.com/office/drawing/2014/main" id="{DCDFDEF4-3C90-444E-A5D4-DA0CE772E9D9}"/>
                </a:ext>
              </a:extLst>
            </p:cNvPr>
            <p:cNvGrpSpPr/>
            <p:nvPr/>
          </p:nvGrpSpPr>
          <p:grpSpPr>
            <a:xfrm>
              <a:off x="6614152" y="1368087"/>
              <a:ext cx="4821553" cy="3668997"/>
              <a:chOff x="6595907" y="1489803"/>
              <a:chExt cx="4821553" cy="3668997"/>
            </a:xfrm>
          </p:grpSpPr>
          <p:grpSp>
            <p:nvGrpSpPr>
              <p:cNvPr id="18" name="Group 17">
                <a:extLst>
                  <a:ext uri="{FF2B5EF4-FFF2-40B4-BE49-F238E27FC236}">
                    <a16:creationId xmlns:a16="http://schemas.microsoft.com/office/drawing/2014/main" id="{5D72B843-7B25-4A94-B9E2-307D4AED7BA7}"/>
                  </a:ext>
                </a:extLst>
              </p:cNvPr>
              <p:cNvGrpSpPr/>
              <p:nvPr/>
            </p:nvGrpSpPr>
            <p:grpSpPr>
              <a:xfrm>
                <a:off x="6595907" y="1922441"/>
                <a:ext cx="4821553" cy="3236359"/>
                <a:chOff x="6500568" y="1551398"/>
                <a:chExt cx="4821553" cy="3236359"/>
              </a:xfrm>
            </p:grpSpPr>
            <p:pic>
              <p:nvPicPr>
                <p:cNvPr id="6" name="Picture 4">
                  <a:extLst>
                    <a:ext uri="{FF2B5EF4-FFF2-40B4-BE49-F238E27FC236}">
                      <a16:creationId xmlns:a16="http://schemas.microsoft.com/office/drawing/2014/main" id="{933FC2CF-4D1D-4910-9659-6201A0B7C6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5907" y="1863761"/>
                  <a:ext cx="1396786" cy="7244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CF5E3FAD-473C-4541-8F7C-55747450D3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5093" y="1820917"/>
                  <a:ext cx="1396786" cy="7244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C21916C2-8042-4B49-93C2-04E9F0E4D1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9188" y="1820916"/>
                  <a:ext cx="1396786" cy="7244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EBB94162-E9C7-4F1E-9D87-57698BBD4F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0568" y="2807303"/>
                  <a:ext cx="1396786" cy="7244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5322BB65-C188-443B-A393-9598A17ED7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5093" y="2739606"/>
                  <a:ext cx="1396786" cy="7244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405EE9C3-DC9A-43ED-BE07-AB4AF15B0F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9188" y="2704599"/>
                  <a:ext cx="1396786" cy="7244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313BD807-F000-4457-AFC2-60DE85CCC5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0568" y="3907638"/>
                  <a:ext cx="1396786" cy="7244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3CACE8AD-C75A-46D6-87E9-27400A7B5C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5093" y="3732191"/>
                  <a:ext cx="1396786" cy="72440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7FDF07BD-F7BF-4CC5-BD0E-9D521B7EF9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9188" y="3732190"/>
                  <a:ext cx="1396786" cy="724401"/>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76CAD697-9521-4260-BD44-241555EB3961}"/>
                    </a:ext>
                  </a:extLst>
                </p:cNvPr>
                <p:cNvSpPr/>
                <p:nvPr/>
              </p:nvSpPr>
              <p:spPr>
                <a:xfrm>
                  <a:off x="6500568" y="1551398"/>
                  <a:ext cx="4821553" cy="32363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Left-Right 16">
                  <a:extLst>
                    <a:ext uri="{FF2B5EF4-FFF2-40B4-BE49-F238E27FC236}">
                      <a16:creationId xmlns:a16="http://schemas.microsoft.com/office/drawing/2014/main" id="{7E0E1448-4A2F-45A6-A1AD-D9709C0F4C38}"/>
                    </a:ext>
                  </a:extLst>
                </p:cNvPr>
                <p:cNvSpPr/>
                <p:nvPr/>
              </p:nvSpPr>
              <p:spPr>
                <a:xfrm>
                  <a:off x="7897354" y="2133362"/>
                  <a:ext cx="424713" cy="1341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Left-Right 18">
                  <a:extLst>
                    <a:ext uri="{FF2B5EF4-FFF2-40B4-BE49-F238E27FC236}">
                      <a16:creationId xmlns:a16="http://schemas.microsoft.com/office/drawing/2014/main" id="{10BB8A57-E467-415D-91C7-5988ED3A211A}"/>
                    </a:ext>
                  </a:extLst>
                </p:cNvPr>
                <p:cNvSpPr/>
                <p:nvPr/>
              </p:nvSpPr>
              <p:spPr>
                <a:xfrm>
                  <a:off x="9481922" y="2081137"/>
                  <a:ext cx="424713" cy="1341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Left-Right 19">
                  <a:extLst>
                    <a:ext uri="{FF2B5EF4-FFF2-40B4-BE49-F238E27FC236}">
                      <a16:creationId xmlns:a16="http://schemas.microsoft.com/office/drawing/2014/main" id="{EA45135B-B6B8-4C36-A3A4-BCD63155DA22}"/>
                    </a:ext>
                  </a:extLst>
                </p:cNvPr>
                <p:cNvSpPr/>
                <p:nvPr/>
              </p:nvSpPr>
              <p:spPr>
                <a:xfrm>
                  <a:off x="7897354" y="2991629"/>
                  <a:ext cx="424713" cy="1341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Left-Right 20">
                  <a:extLst>
                    <a:ext uri="{FF2B5EF4-FFF2-40B4-BE49-F238E27FC236}">
                      <a16:creationId xmlns:a16="http://schemas.microsoft.com/office/drawing/2014/main" id="{413947DD-9192-4DC3-8D3F-4394C9F45926}"/>
                    </a:ext>
                  </a:extLst>
                </p:cNvPr>
                <p:cNvSpPr/>
                <p:nvPr/>
              </p:nvSpPr>
              <p:spPr>
                <a:xfrm>
                  <a:off x="9510011" y="3018339"/>
                  <a:ext cx="424713" cy="1341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Left-Right 21">
                  <a:extLst>
                    <a:ext uri="{FF2B5EF4-FFF2-40B4-BE49-F238E27FC236}">
                      <a16:creationId xmlns:a16="http://schemas.microsoft.com/office/drawing/2014/main" id="{81A6E2C9-11CA-4EF8-BA83-6050EE3A389A}"/>
                    </a:ext>
                  </a:extLst>
                </p:cNvPr>
                <p:cNvSpPr/>
                <p:nvPr/>
              </p:nvSpPr>
              <p:spPr>
                <a:xfrm>
                  <a:off x="7896969" y="3978015"/>
                  <a:ext cx="424713" cy="1341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Left-Right 22">
                  <a:extLst>
                    <a:ext uri="{FF2B5EF4-FFF2-40B4-BE49-F238E27FC236}">
                      <a16:creationId xmlns:a16="http://schemas.microsoft.com/office/drawing/2014/main" id="{770BF668-C6A0-402C-A46F-017CE22842E7}"/>
                    </a:ext>
                  </a:extLst>
                </p:cNvPr>
                <p:cNvSpPr/>
                <p:nvPr/>
              </p:nvSpPr>
              <p:spPr>
                <a:xfrm>
                  <a:off x="9500397" y="3989279"/>
                  <a:ext cx="424713" cy="1341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Left-Right 23">
                  <a:extLst>
                    <a:ext uri="{FF2B5EF4-FFF2-40B4-BE49-F238E27FC236}">
                      <a16:creationId xmlns:a16="http://schemas.microsoft.com/office/drawing/2014/main" id="{B56B03BD-E491-4177-939B-510B138F47EB}"/>
                    </a:ext>
                  </a:extLst>
                </p:cNvPr>
                <p:cNvSpPr/>
                <p:nvPr/>
              </p:nvSpPr>
              <p:spPr>
                <a:xfrm rot="5400000">
                  <a:off x="7255801" y="2630643"/>
                  <a:ext cx="424713" cy="1341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Left-Right 24">
                  <a:extLst>
                    <a:ext uri="{FF2B5EF4-FFF2-40B4-BE49-F238E27FC236}">
                      <a16:creationId xmlns:a16="http://schemas.microsoft.com/office/drawing/2014/main" id="{622B8811-38A5-4F7B-A2C1-2D7D7B9811BE}"/>
                    </a:ext>
                  </a:extLst>
                </p:cNvPr>
                <p:cNvSpPr/>
                <p:nvPr/>
              </p:nvSpPr>
              <p:spPr>
                <a:xfrm rot="5400000">
                  <a:off x="7187994" y="3683755"/>
                  <a:ext cx="424713" cy="1341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Left-Right 25">
                  <a:extLst>
                    <a:ext uri="{FF2B5EF4-FFF2-40B4-BE49-F238E27FC236}">
                      <a16:creationId xmlns:a16="http://schemas.microsoft.com/office/drawing/2014/main" id="{782CE19C-CD4F-4ABA-9888-B3D0278FDA3B}"/>
                    </a:ext>
                  </a:extLst>
                </p:cNvPr>
                <p:cNvSpPr/>
                <p:nvPr/>
              </p:nvSpPr>
              <p:spPr>
                <a:xfrm rot="5400000">
                  <a:off x="8770368" y="3531010"/>
                  <a:ext cx="424713" cy="1341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Left-Right 26">
                  <a:extLst>
                    <a:ext uri="{FF2B5EF4-FFF2-40B4-BE49-F238E27FC236}">
                      <a16:creationId xmlns:a16="http://schemas.microsoft.com/office/drawing/2014/main" id="{7C404C74-A8C7-4278-AF10-3C55E878EC66}"/>
                    </a:ext>
                  </a:extLst>
                </p:cNvPr>
                <p:cNvSpPr/>
                <p:nvPr/>
              </p:nvSpPr>
              <p:spPr>
                <a:xfrm rot="5400000">
                  <a:off x="8770368" y="2561350"/>
                  <a:ext cx="424713" cy="1341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Left-Right 27">
                  <a:extLst>
                    <a:ext uri="{FF2B5EF4-FFF2-40B4-BE49-F238E27FC236}">
                      <a16:creationId xmlns:a16="http://schemas.microsoft.com/office/drawing/2014/main" id="{C458766E-AA49-4C3C-BAD0-D4641FDEEBCC}"/>
                    </a:ext>
                  </a:extLst>
                </p:cNvPr>
                <p:cNvSpPr/>
                <p:nvPr/>
              </p:nvSpPr>
              <p:spPr>
                <a:xfrm rot="5400000">
                  <a:off x="10398585" y="2513989"/>
                  <a:ext cx="424713" cy="1341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Left-Right 28">
                  <a:extLst>
                    <a:ext uri="{FF2B5EF4-FFF2-40B4-BE49-F238E27FC236}">
                      <a16:creationId xmlns:a16="http://schemas.microsoft.com/office/drawing/2014/main" id="{BB279A0B-6009-42B2-94C1-0B474D428373}"/>
                    </a:ext>
                  </a:extLst>
                </p:cNvPr>
                <p:cNvSpPr/>
                <p:nvPr/>
              </p:nvSpPr>
              <p:spPr>
                <a:xfrm rot="5400000">
                  <a:off x="10435410" y="3503068"/>
                  <a:ext cx="424713" cy="1341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a:extLst>
                  <a:ext uri="{FF2B5EF4-FFF2-40B4-BE49-F238E27FC236}">
                    <a16:creationId xmlns:a16="http://schemas.microsoft.com/office/drawing/2014/main" id="{456838F1-AFAC-4766-8A59-772072307C22}"/>
                  </a:ext>
                </a:extLst>
              </p:cNvPr>
              <p:cNvSpPr txBox="1"/>
              <p:nvPr/>
            </p:nvSpPr>
            <p:spPr>
              <a:xfrm>
                <a:off x="7487567" y="1489803"/>
                <a:ext cx="3315174" cy="400110"/>
              </a:xfrm>
              <a:prstGeom prst="rect">
                <a:avLst/>
              </a:prstGeom>
              <a:noFill/>
            </p:spPr>
            <p:txBody>
              <a:bodyPr wrap="square" rtlCol="0">
                <a:spAutoFit/>
              </a:bodyPr>
              <a:lstStyle/>
              <a:p>
                <a:pPr algn="ctr"/>
                <a:r>
                  <a:rPr lang="en-US" sz="2000" dirty="0">
                    <a:latin typeface="Comic Sans MS" panose="030F0702030302020204" pitchFamily="66" charset="0"/>
                  </a:rPr>
                  <a:t>Computer Cluster</a:t>
                </a:r>
              </a:p>
            </p:txBody>
          </p:sp>
        </p:grpSp>
        <p:sp>
          <p:nvSpPr>
            <p:cNvPr id="35" name="TextBox 34">
              <a:extLst>
                <a:ext uri="{FF2B5EF4-FFF2-40B4-BE49-F238E27FC236}">
                  <a16:creationId xmlns:a16="http://schemas.microsoft.com/office/drawing/2014/main" id="{2409C2E3-FA89-4C51-95FA-5DB52A4C2F08}"/>
                </a:ext>
              </a:extLst>
            </p:cNvPr>
            <p:cNvSpPr txBox="1"/>
            <p:nvPr/>
          </p:nvSpPr>
          <p:spPr>
            <a:xfrm>
              <a:off x="6514028" y="5340274"/>
              <a:ext cx="4921677" cy="923330"/>
            </a:xfrm>
            <a:prstGeom prst="rect">
              <a:avLst/>
            </a:prstGeom>
            <a:noFill/>
          </p:spPr>
          <p:txBody>
            <a:bodyPr wrap="square" rtlCol="0">
              <a:spAutoFit/>
            </a:bodyPr>
            <a:lstStyle/>
            <a:p>
              <a:r>
                <a:rPr lang="en-US" dirty="0">
                  <a:latin typeface="Comic Sans MS" panose="030F0702030302020204" pitchFamily="66" charset="0"/>
                </a:rPr>
                <a:t>When more computing power is needed, we can connect multiple computers (or chips) together. This is called a computer cluster.</a:t>
              </a:r>
            </a:p>
          </p:txBody>
        </p:sp>
      </p:grpSp>
    </p:spTree>
    <p:extLst>
      <p:ext uri="{BB962C8B-B14F-4D97-AF65-F5344CB8AC3E}">
        <p14:creationId xmlns:p14="http://schemas.microsoft.com/office/powerpoint/2010/main" val="364280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85C21-2361-3442-8CF6-E289EC65F592}"/>
              </a:ext>
            </a:extLst>
          </p:cNvPr>
          <p:cNvSpPr>
            <a:spLocks noGrp="1"/>
          </p:cNvSpPr>
          <p:nvPr>
            <p:ph type="title"/>
          </p:nvPr>
        </p:nvSpPr>
        <p:spPr>
          <a:xfrm>
            <a:off x="1289642" y="540027"/>
            <a:ext cx="8911687" cy="1280890"/>
          </a:xfrm>
        </p:spPr>
        <p:txBody>
          <a:bodyPr/>
          <a:lstStyle/>
          <a:p>
            <a:pPr algn="ctr"/>
            <a:r>
              <a:rPr lang="en-US" dirty="0">
                <a:latin typeface="Verdana" panose="020B0604030504040204" pitchFamily="34" charset="0"/>
                <a:ea typeface="Verdana" panose="020B0604030504040204" pitchFamily="34" charset="0"/>
                <a:cs typeface="Verdana" panose="020B0604030504040204" pitchFamily="34" charset="0"/>
              </a:rPr>
              <a:t>What makes supercomputers super?</a:t>
            </a:r>
            <a:endParaRPr lang="en-US"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36" name="Content Placeholder 2">
            <a:extLst>
              <a:ext uri="{FF2B5EF4-FFF2-40B4-BE49-F238E27FC236}">
                <a16:creationId xmlns:a16="http://schemas.microsoft.com/office/drawing/2014/main" id="{4C99DB9F-C731-4B88-88B1-7578AE9B45AB}"/>
              </a:ext>
            </a:extLst>
          </p:cNvPr>
          <p:cNvSpPr>
            <a:spLocks noGrp="1"/>
          </p:cNvSpPr>
          <p:nvPr>
            <p:ph idx="1"/>
          </p:nvPr>
        </p:nvSpPr>
        <p:spPr>
          <a:xfrm>
            <a:off x="581736" y="1540188"/>
            <a:ext cx="7713965" cy="4992813"/>
          </a:xfrm>
        </p:spPr>
        <p:txBody>
          <a:bodyPr>
            <a:normAutofit/>
          </a:bodyPr>
          <a:lstStyle/>
          <a:p>
            <a:r>
              <a:rPr lang="en-US" sz="2000" dirty="0">
                <a:solidFill>
                  <a:schemeClr val="tx1"/>
                </a:solidFill>
                <a:latin typeface="Comic Sans MS" panose="030F0902030302020204" pitchFamily="66" charset="0"/>
              </a:rPr>
              <a:t>No precise definition</a:t>
            </a:r>
          </a:p>
          <a:p>
            <a:r>
              <a:rPr lang="en-US" sz="2000" dirty="0">
                <a:solidFill>
                  <a:schemeClr val="tx1"/>
                </a:solidFill>
                <a:latin typeface="Comic Sans MS" panose="030F0902030302020204" pitchFamily="66" charset="0"/>
              </a:rPr>
              <a:t>In a supercomputer, a large number of </a:t>
            </a:r>
            <a:r>
              <a:rPr lang="en-US" sz="2000" dirty="0">
                <a:solidFill>
                  <a:srgbClr val="FF0000"/>
                </a:solidFill>
                <a:latin typeface="Comic Sans MS" panose="030F0902030302020204" pitchFamily="66" charset="0"/>
              </a:rPr>
              <a:t>CPUs</a:t>
            </a:r>
            <a:r>
              <a:rPr lang="en-US" sz="2000" dirty="0">
                <a:solidFill>
                  <a:schemeClr val="tx1"/>
                </a:solidFill>
                <a:latin typeface="Comic Sans MS" panose="030F0902030302020204" pitchFamily="66" charset="0"/>
              </a:rPr>
              <a:t> or </a:t>
            </a:r>
            <a:r>
              <a:rPr lang="en-US" sz="2000" dirty="0">
                <a:solidFill>
                  <a:srgbClr val="FF0000"/>
                </a:solidFill>
                <a:latin typeface="Comic Sans MS" panose="030F0902030302020204" pitchFamily="66" charset="0"/>
              </a:rPr>
              <a:t>cores</a:t>
            </a:r>
            <a:r>
              <a:rPr lang="en-US" sz="2000" dirty="0">
                <a:solidFill>
                  <a:schemeClr val="tx1"/>
                </a:solidFill>
                <a:latin typeface="Comic Sans MS" panose="030F0902030302020204" pitchFamily="66" charset="0"/>
              </a:rPr>
              <a:t> work together.</a:t>
            </a:r>
          </a:p>
          <a:p>
            <a:pPr lvl="1"/>
            <a:r>
              <a:rPr lang="en-US" sz="1800" dirty="0">
                <a:solidFill>
                  <a:schemeClr val="tx1"/>
                </a:solidFill>
                <a:latin typeface="Comic Sans MS" panose="030F0902030302020204" pitchFamily="66" charset="0"/>
              </a:rPr>
              <a:t>Typically modern supercomputers have 100,000-10,000,000 cores</a:t>
            </a:r>
          </a:p>
          <a:p>
            <a:pPr lvl="1"/>
            <a:r>
              <a:rPr lang="en-US" sz="1800" dirty="0">
                <a:solidFill>
                  <a:schemeClr val="tx1"/>
                </a:solidFill>
                <a:latin typeface="Comic Sans MS" panose="030F0902030302020204" pitchFamily="66" charset="0"/>
              </a:rPr>
              <a:t>Unlike the cloud, computers making up a supercomputer are housed in one location, making them useful for computing tasks where the computers have to share information rapidly</a:t>
            </a:r>
          </a:p>
          <a:p>
            <a:pPr lvl="1"/>
            <a:r>
              <a:rPr lang="en-US" sz="1800" dirty="0">
                <a:solidFill>
                  <a:schemeClr val="tx1"/>
                </a:solidFill>
                <a:latin typeface="Comic Sans MS" panose="030F0902030302020204" pitchFamily="66" charset="0"/>
              </a:rPr>
              <a:t>Special types of programming and chip architecture are needed to facilitate communication between all the cores.</a:t>
            </a:r>
          </a:p>
          <a:p>
            <a:pPr lvl="1"/>
            <a:r>
              <a:rPr lang="en-US" sz="1800" dirty="0">
                <a:solidFill>
                  <a:schemeClr val="tx1"/>
                </a:solidFill>
                <a:latin typeface="Comic Sans MS" panose="030F0902030302020204" pitchFamily="66" charset="0"/>
              </a:rPr>
              <a:t>Special cooling systems are needed to keep supercomputers from over-heating</a:t>
            </a:r>
          </a:p>
          <a:p>
            <a:endParaRPr lang="en-US" sz="2000" dirty="0"/>
          </a:p>
        </p:txBody>
      </p:sp>
      <p:pic>
        <p:nvPicPr>
          <p:cNvPr id="1026" name="Picture 2" descr="The Immersion Supercomputer: Extreme Efficiency, Needs No Water">
            <a:extLst>
              <a:ext uri="{FF2B5EF4-FFF2-40B4-BE49-F238E27FC236}">
                <a16:creationId xmlns:a16="http://schemas.microsoft.com/office/drawing/2014/main" id="{99813BEC-3FEE-4800-8CA6-C1C131F907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5701" y="1433512"/>
            <a:ext cx="3538538" cy="19954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6492A54-698B-46AF-95C6-7A6C3DA5A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9995" y="3749751"/>
            <a:ext cx="3409950" cy="2266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7793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85C21-2361-3442-8CF6-E289EC65F592}"/>
              </a:ext>
            </a:extLst>
          </p:cNvPr>
          <p:cNvSpPr>
            <a:spLocks noGrp="1"/>
          </p:cNvSpPr>
          <p:nvPr>
            <p:ph type="title"/>
          </p:nvPr>
        </p:nvSpPr>
        <p:spPr>
          <a:xfrm>
            <a:off x="1289642" y="540027"/>
            <a:ext cx="8911687" cy="1280890"/>
          </a:xfrm>
        </p:spPr>
        <p:txBody>
          <a:bodyPr/>
          <a:lstStyle/>
          <a:p>
            <a:pPr algn="ctr"/>
            <a:r>
              <a:rPr lang="en-US" dirty="0">
                <a:latin typeface="Verdana" panose="020B0604030504040204" pitchFamily="34" charset="0"/>
                <a:ea typeface="Verdana" panose="020B0604030504040204" pitchFamily="34" charset="0"/>
                <a:cs typeface="Verdana" panose="020B0604030504040204" pitchFamily="34" charset="0"/>
              </a:rPr>
              <a:t>What makes supercomputers super?</a:t>
            </a:r>
            <a:endParaRPr lang="en-US"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36" name="Content Placeholder 2">
            <a:extLst>
              <a:ext uri="{FF2B5EF4-FFF2-40B4-BE49-F238E27FC236}">
                <a16:creationId xmlns:a16="http://schemas.microsoft.com/office/drawing/2014/main" id="{4C99DB9F-C731-4B88-88B1-7578AE9B45AB}"/>
              </a:ext>
            </a:extLst>
          </p:cNvPr>
          <p:cNvSpPr>
            <a:spLocks noGrp="1"/>
          </p:cNvSpPr>
          <p:nvPr>
            <p:ph idx="1"/>
          </p:nvPr>
        </p:nvSpPr>
        <p:spPr>
          <a:xfrm>
            <a:off x="581735" y="1540189"/>
            <a:ext cx="10815937" cy="4925266"/>
          </a:xfrm>
        </p:spPr>
        <p:txBody>
          <a:bodyPr>
            <a:normAutofit/>
          </a:bodyPr>
          <a:lstStyle/>
          <a:p>
            <a:r>
              <a:rPr lang="en-US" sz="2000" dirty="0">
                <a:solidFill>
                  <a:schemeClr val="tx1"/>
                </a:solidFill>
                <a:latin typeface="Comic Sans MS" panose="030F0902030302020204" pitchFamily="66" charset="0"/>
              </a:rPr>
              <a:t>Supercomputer performance is measured by Floating Point Operations Per Second (</a:t>
            </a:r>
            <a:r>
              <a:rPr lang="en-US" sz="2000" dirty="0">
                <a:solidFill>
                  <a:srgbClr val="FF0000"/>
                </a:solidFill>
                <a:latin typeface="Comic Sans MS" panose="030F0902030302020204" pitchFamily="66" charset="0"/>
              </a:rPr>
              <a:t>FLOPS</a:t>
            </a:r>
            <a:r>
              <a:rPr lang="en-US" sz="2000" dirty="0">
                <a:solidFill>
                  <a:schemeClr val="tx1"/>
                </a:solidFill>
                <a:latin typeface="Comic Sans MS" panose="030F0902030302020204" pitchFamily="66" charset="0"/>
              </a:rPr>
              <a:t> or </a:t>
            </a:r>
            <a:r>
              <a:rPr lang="en-US" sz="2000" dirty="0">
                <a:solidFill>
                  <a:srgbClr val="FF0000"/>
                </a:solidFill>
                <a:latin typeface="Comic Sans MS" panose="030F0902030302020204" pitchFamily="66" charset="0"/>
              </a:rPr>
              <a:t>FLOP/s</a:t>
            </a:r>
            <a:r>
              <a:rPr lang="en-US" sz="2000" dirty="0">
                <a:solidFill>
                  <a:schemeClr val="tx1"/>
                </a:solidFill>
                <a:latin typeface="Comic Sans MS" panose="030F0902030302020204" pitchFamily="66" charset="0"/>
              </a:rPr>
              <a:t>)</a:t>
            </a:r>
          </a:p>
          <a:p>
            <a:r>
              <a:rPr lang="en-US" sz="2000" dirty="0">
                <a:solidFill>
                  <a:schemeClr val="tx1"/>
                </a:solidFill>
                <a:latin typeface="Comic Sans MS" panose="030F0902030302020204" pitchFamily="66" charset="0"/>
              </a:rPr>
              <a:t>A floating point number is a string of bits that represent a real number with decimal places (e.g. 1.000, 3.14, 52.7777)</a:t>
            </a:r>
          </a:p>
          <a:p>
            <a:r>
              <a:rPr lang="en-US" sz="2000" dirty="0">
                <a:solidFill>
                  <a:schemeClr val="tx1"/>
                </a:solidFill>
                <a:latin typeface="Comic Sans MS" panose="030F0902030302020204" pitchFamily="66" charset="0"/>
              </a:rPr>
              <a:t>In computers, numbers are stored in 32 bits.</a:t>
            </a:r>
          </a:p>
          <a:p>
            <a:pPr lvl="1"/>
            <a:r>
              <a:rPr lang="en-US" sz="1800" dirty="0">
                <a:solidFill>
                  <a:schemeClr val="tx1"/>
                </a:solidFill>
                <a:latin typeface="Comic Sans MS" panose="030F0902030302020204" pitchFamily="66" charset="0"/>
              </a:rPr>
              <a:t>A 32 bit floating point number can store up to 7 digits</a:t>
            </a:r>
          </a:p>
          <a:p>
            <a:pPr lvl="1"/>
            <a:r>
              <a:rPr lang="en-US" sz="1800" dirty="0">
                <a:solidFill>
                  <a:schemeClr val="tx1"/>
                </a:solidFill>
                <a:latin typeface="Comic Sans MS" panose="030F0902030302020204" pitchFamily="66" charset="0"/>
              </a:rPr>
              <a:t>For example: the number 1/3 is stored as 0.3333333 and 1/2 is stores as 0.5000000</a:t>
            </a:r>
          </a:p>
          <a:p>
            <a:pPr lvl="1"/>
            <a:r>
              <a:rPr lang="en-US" sz="1800" dirty="0">
                <a:solidFill>
                  <a:schemeClr val="tx1"/>
                </a:solidFill>
                <a:latin typeface="Comic Sans MS" panose="030F0902030302020204" pitchFamily="66" charset="0"/>
              </a:rPr>
              <a:t>Question: how is the number 2/3 stored? </a:t>
            </a:r>
            <a:r>
              <a:rPr lang="en-US" sz="1800" dirty="0">
                <a:solidFill>
                  <a:srgbClr val="FF0000"/>
                </a:solidFill>
                <a:latin typeface="Comic Sans MS" panose="030F0902030302020204" pitchFamily="66" charset="0"/>
              </a:rPr>
              <a:t>0.6666667</a:t>
            </a:r>
          </a:p>
          <a:p>
            <a:pPr lvl="1"/>
            <a:r>
              <a:rPr lang="en-US" sz="1800" dirty="0">
                <a:solidFill>
                  <a:schemeClr val="tx1"/>
                </a:solidFill>
                <a:latin typeface="Comic Sans MS" panose="030F0902030302020204" pitchFamily="66" charset="0"/>
              </a:rPr>
              <a:t>32 bit numbers are called </a:t>
            </a:r>
            <a:r>
              <a:rPr lang="en-US" sz="1800" dirty="0">
                <a:solidFill>
                  <a:srgbClr val="FF0000"/>
                </a:solidFill>
                <a:latin typeface="Comic Sans MS" panose="030F0902030302020204" pitchFamily="66" charset="0"/>
              </a:rPr>
              <a:t>single precision</a:t>
            </a:r>
          </a:p>
          <a:p>
            <a:pPr lvl="1"/>
            <a:r>
              <a:rPr lang="en-US" sz="1800" dirty="0">
                <a:solidFill>
                  <a:schemeClr val="tx1"/>
                </a:solidFill>
                <a:latin typeface="Comic Sans MS" panose="030F0902030302020204" pitchFamily="66" charset="0"/>
              </a:rPr>
              <a:t>If greater accuracy is required, which is the case in most scientific computing, </a:t>
            </a:r>
            <a:r>
              <a:rPr lang="en-US" sz="1800" dirty="0">
                <a:solidFill>
                  <a:srgbClr val="FF0000"/>
                </a:solidFill>
                <a:latin typeface="Comic Sans MS" panose="030F0902030302020204" pitchFamily="66" charset="0"/>
              </a:rPr>
              <a:t>double precision </a:t>
            </a:r>
            <a:r>
              <a:rPr lang="en-US" sz="1800" dirty="0">
                <a:solidFill>
                  <a:schemeClr val="tx1"/>
                </a:solidFill>
                <a:latin typeface="Comic Sans MS" panose="030F0902030302020204" pitchFamily="66" charset="0"/>
              </a:rPr>
              <a:t>numbers are stored in 64 bits</a:t>
            </a:r>
          </a:p>
          <a:p>
            <a:endParaRPr lang="en-US" sz="2000" dirty="0"/>
          </a:p>
        </p:txBody>
      </p:sp>
      <p:sp>
        <p:nvSpPr>
          <p:cNvPr id="3" name="Rectangle 2">
            <a:extLst>
              <a:ext uri="{FF2B5EF4-FFF2-40B4-BE49-F238E27FC236}">
                <a16:creationId xmlns:a16="http://schemas.microsoft.com/office/drawing/2014/main" id="{9F7B653F-DCD1-4E50-A1A3-A942CEEC0978}"/>
              </a:ext>
            </a:extLst>
          </p:cNvPr>
          <p:cNvSpPr/>
          <p:nvPr/>
        </p:nvSpPr>
        <p:spPr>
          <a:xfrm>
            <a:off x="5860973" y="4263528"/>
            <a:ext cx="1377109" cy="319489"/>
          </a:xfrm>
          <a:prstGeom prst="rect">
            <a:avLst/>
          </a:prstGeom>
          <a:solidFill>
            <a:srgbClr val="FDF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6859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6">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85C21-2361-3442-8CF6-E289EC65F592}"/>
              </a:ext>
            </a:extLst>
          </p:cNvPr>
          <p:cNvSpPr>
            <a:spLocks noGrp="1"/>
          </p:cNvSpPr>
          <p:nvPr>
            <p:ph type="title"/>
          </p:nvPr>
        </p:nvSpPr>
        <p:spPr>
          <a:xfrm>
            <a:off x="1289642" y="540027"/>
            <a:ext cx="8911687" cy="1280890"/>
          </a:xfrm>
        </p:spPr>
        <p:txBody>
          <a:bodyPr/>
          <a:lstStyle/>
          <a:p>
            <a:pPr algn="ctr"/>
            <a:r>
              <a:rPr lang="en-US" dirty="0">
                <a:latin typeface="Verdana" panose="020B0604030504040204" pitchFamily="34" charset="0"/>
                <a:ea typeface="Verdana" panose="020B0604030504040204" pitchFamily="34" charset="0"/>
                <a:cs typeface="Verdana" panose="020B0604030504040204" pitchFamily="34" charset="0"/>
              </a:rPr>
              <a:t>What makes supercomputers super?</a:t>
            </a:r>
            <a:endParaRPr lang="en-US"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36" name="Content Placeholder 2">
            <a:extLst>
              <a:ext uri="{FF2B5EF4-FFF2-40B4-BE49-F238E27FC236}">
                <a16:creationId xmlns:a16="http://schemas.microsoft.com/office/drawing/2014/main" id="{4C99DB9F-C731-4B88-88B1-7578AE9B45AB}"/>
              </a:ext>
            </a:extLst>
          </p:cNvPr>
          <p:cNvSpPr>
            <a:spLocks noGrp="1"/>
          </p:cNvSpPr>
          <p:nvPr>
            <p:ph idx="1"/>
          </p:nvPr>
        </p:nvSpPr>
        <p:spPr>
          <a:xfrm>
            <a:off x="581735" y="1540189"/>
            <a:ext cx="10815937" cy="4925266"/>
          </a:xfrm>
        </p:spPr>
        <p:txBody>
          <a:bodyPr>
            <a:normAutofit/>
          </a:bodyPr>
          <a:lstStyle/>
          <a:p>
            <a:r>
              <a:rPr lang="en-US" sz="2000" dirty="0">
                <a:solidFill>
                  <a:schemeClr val="tx1"/>
                </a:solidFill>
                <a:latin typeface="Comic Sans MS" panose="030F0902030302020204" pitchFamily="66" charset="0"/>
              </a:rPr>
              <a:t>Supercomputer performance is measured by Floating Point Operations Per Second (</a:t>
            </a:r>
            <a:r>
              <a:rPr lang="en-US" sz="2000" dirty="0">
                <a:solidFill>
                  <a:srgbClr val="FF0000"/>
                </a:solidFill>
                <a:latin typeface="Comic Sans MS" panose="030F0902030302020204" pitchFamily="66" charset="0"/>
              </a:rPr>
              <a:t>FLOPS</a:t>
            </a:r>
            <a:r>
              <a:rPr lang="en-US" sz="2000" dirty="0">
                <a:solidFill>
                  <a:schemeClr val="tx1"/>
                </a:solidFill>
                <a:latin typeface="Comic Sans MS" panose="030F0902030302020204" pitchFamily="66" charset="0"/>
              </a:rPr>
              <a:t> or </a:t>
            </a:r>
            <a:r>
              <a:rPr lang="en-US" sz="2000" dirty="0">
                <a:solidFill>
                  <a:srgbClr val="FF0000"/>
                </a:solidFill>
                <a:latin typeface="Comic Sans MS" panose="030F0902030302020204" pitchFamily="66" charset="0"/>
              </a:rPr>
              <a:t>FLOP/s</a:t>
            </a:r>
            <a:r>
              <a:rPr lang="en-US" sz="2000" dirty="0">
                <a:solidFill>
                  <a:schemeClr val="tx1"/>
                </a:solidFill>
                <a:latin typeface="Comic Sans MS" panose="030F0902030302020204" pitchFamily="66" charset="0"/>
              </a:rPr>
              <a:t>)</a:t>
            </a:r>
          </a:p>
          <a:p>
            <a:r>
              <a:rPr lang="en-US" sz="2000" dirty="0">
                <a:latin typeface="Comic Sans MS" panose="030F0702030302020204" pitchFamily="66" charset="0"/>
              </a:rPr>
              <a:t>A floating point operation (or FLOP)  is a single arithmetic operation, such as addition, subtraction, </a:t>
            </a:r>
            <a:r>
              <a:rPr lang="en-US" sz="2000" dirty="0" err="1">
                <a:latin typeface="Comic Sans MS" panose="030F0702030302020204" pitchFamily="66" charset="0"/>
              </a:rPr>
              <a:t>miultiplication</a:t>
            </a:r>
            <a:r>
              <a:rPr lang="en-US" sz="2000" dirty="0">
                <a:latin typeface="Comic Sans MS" panose="030F0702030302020204" pitchFamily="66" charset="0"/>
              </a:rPr>
              <a:t>, or division) involving floating point numbers</a:t>
            </a:r>
          </a:p>
          <a:p>
            <a:r>
              <a:rPr lang="en-US" sz="2000" dirty="0">
                <a:latin typeface="Comic Sans MS" panose="030F0702030302020204" pitchFamily="66" charset="0"/>
              </a:rPr>
              <a:t>Question: Which of the following mathematical operations represents a FLOP?</a:t>
            </a:r>
          </a:p>
          <a:p>
            <a:pPr lvl="1"/>
            <a:r>
              <a:rPr lang="en-US" sz="1800" dirty="0">
                <a:latin typeface="Comic Sans MS" panose="030F0702030302020204" pitchFamily="66" charset="0"/>
              </a:rPr>
              <a:t>A) 2 x 3</a:t>
            </a:r>
          </a:p>
          <a:p>
            <a:pPr lvl="1"/>
            <a:r>
              <a:rPr lang="en-US" sz="1800" dirty="0">
                <a:latin typeface="Comic Sans MS" panose="030F0702030302020204" pitchFamily="66" charset="0"/>
              </a:rPr>
              <a:t>B) 1.0 x 2.0 x 3.0</a:t>
            </a:r>
          </a:p>
          <a:p>
            <a:pPr lvl="1"/>
            <a:r>
              <a:rPr lang="en-US" sz="1800" dirty="0">
                <a:latin typeface="Comic Sans MS" panose="030F0702030302020204" pitchFamily="66" charset="0"/>
              </a:rPr>
              <a:t>C) 2.0 x 3</a:t>
            </a:r>
          </a:p>
          <a:p>
            <a:pPr lvl="1"/>
            <a:r>
              <a:rPr lang="en-US" sz="1800" dirty="0">
                <a:latin typeface="Comic Sans MS" panose="030F0702030302020204" pitchFamily="66" charset="0"/>
              </a:rPr>
              <a:t>D) 2.0 </a:t>
            </a:r>
            <a:r>
              <a:rPr lang="en-US" sz="1800">
                <a:latin typeface="Comic Sans MS" panose="030F0702030302020204" pitchFamily="66" charset="0"/>
              </a:rPr>
              <a:t>x 3.0</a:t>
            </a:r>
            <a:endParaRPr lang="en-US" sz="1800" dirty="0">
              <a:latin typeface="Comic Sans MS" panose="030F0702030302020204" pitchFamily="66" charset="0"/>
            </a:endParaRPr>
          </a:p>
          <a:p>
            <a:pPr marL="0" indent="0">
              <a:buNone/>
            </a:pPr>
            <a:endParaRPr lang="en-US" sz="2000" dirty="0">
              <a:latin typeface="Comic Sans MS" panose="030F0702030302020204" pitchFamily="66" charset="0"/>
            </a:endParaRPr>
          </a:p>
        </p:txBody>
      </p:sp>
    </p:spTree>
    <p:extLst>
      <p:ext uri="{BB962C8B-B14F-4D97-AF65-F5344CB8AC3E}">
        <p14:creationId xmlns:p14="http://schemas.microsoft.com/office/powerpoint/2010/main" val="171207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85C21-2361-3442-8CF6-E289EC65F592}"/>
              </a:ext>
            </a:extLst>
          </p:cNvPr>
          <p:cNvSpPr>
            <a:spLocks noGrp="1"/>
          </p:cNvSpPr>
          <p:nvPr>
            <p:ph type="title"/>
          </p:nvPr>
        </p:nvSpPr>
        <p:spPr>
          <a:xfrm>
            <a:off x="1289642" y="540027"/>
            <a:ext cx="8911687" cy="1280890"/>
          </a:xfrm>
        </p:spPr>
        <p:txBody>
          <a:bodyPr/>
          <a:lstStyle/>
          <a:p>
            <a:pPr algn="ctr"/>
            <a:r>
              <a:rPr lang="en-US" dirty="0">
                <a:latin typeface="Verdana" panose="020B0604030504040204" pitchFamily="34" charset="0"/>
                <a:ea typeface="Verdana" panose="020B0604030504040204" pitchFamily="34" charset="0"/>
                <a:cs typeface="Verdana" panose="020B0604030504040204" pitchFamily="34" charset="0"/>
              </a:rPr>
              <a:t>What makes supercomputers super?</a:t>
            </a:r>
            <a:endParaRPr lang="en-US"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36" name="Content Placeholder 2">
            <a:extLst>
              <a:ext uri="{FF2B5EF4-FFF2-40B4-BE49-F238E27FC236}">
                <a16:creationId xmlns:a16="http://schemas.microsoft.com/office/drawing/2014/main" id="{4C99DB9F-C731-4B88-88B1-7578AE9B45AB}"/>
              </a:ext>
            </a:extLst>
          </p:cNvPr>
          <p:cNvSpPr>
            <a:spLocks noGrp="1"/>
          </p:cNvSpPr>
          <p:nvPr>
            <p:ph idx="1"/>
          </p:nvPr>
        </p:nvSpPr>
        <p:spPr>
          <a:xfrm>
            <a:off x="581735" y="1540189"/>
            <a:ext cx="10815937" cy="4925266"/>
          </a:xfrm>
        </p:spPr>
        <p:txBody>
          <a:bodyPr>
            <a:normAutofit/>
          </a:bodyPr>
          <a:lstStyle/>
          <a:p>
            <a:r>
              <a:rPr lang="en-US" sz="2000" dirty="0">
                <a:solidFill>
                  <a:schemeClr val="tx1"/>
                </a:solidFill>
                <a:latin typeface="Comic Sans MS" panose="030F0902030302020204" pitchFamily="66" charset="0"/>
              </a:rPr>
              <a:t>Supercomputer performance is measured by Floating Point Operations Per Second (</a:t>
            </a:r>
            <a:r>
              <a:rPr lang="en-US" sz="2000" dirty="0">
                <a:solidFill>
                  <a:srgbClr val="FF0000"/>
                </a:solidFill>
                <a:latin typeface="Comic Sans MS" panose="030F0902030302020204" pitchFamily="66" charset="0"/>
              </a:rPr>
              <a:t>FLOPS</a:t>
            </a:r>
            <a:r>
              <a:rPr lang="en-US" sz="2000" dirty="0">
                <a:solidFill>
                  <a:schemeClr val="tx1"/>
                </a:solidFill>
                <a:latin typeface="Comic Sans MS" panose="030F0902030302020204" pitchFamily="66" charset="0"/>
              </a:rPr>
              <a:t> or </a:t>
            </a:r>
            <a:r>
              <a:rPr lang="en-US" sz="2000" dirty="0">
                <a:solidFill>
                  <a:srgbClr val="FF0000"/>
                </a:solidFill>
                <a:latin typeface="Comic Sans MS" panose="030F0902030302020204" pitchFamily="66" charset="0"/>
              </a:rPr>
              <a:t>FLOP/s</a:t>
            </a:r>
            <a:r>
              <a:rPr lang="en-US" sz="2000" dirty="0">
                <a:solidFill>
                  <a:schemeClr val="tx1"/>
                </a:solidFill>
                <a:latin typeface="Comic Sans MS" panose="030F0902030302020204" pitchFamily="66" charset="0"/>
              </a:rPr>
              <a:t>)</a:t>
            </a:r>
          </a:p>
          <a:p>
            <a:r>
              <a:rPr lang="en-US" sz="2000" dirty="0">
                <a:latin typeface="Comic Sans MS" panose="030F0702030302020204" pitchFamily="66" charset="0"/>
              </a:rPr>
              <a:t>A floating point operation (or FLOP)  is a single arithmetic operation, such as addition, subtraction, </a:t>
            </a:r>
            <a:r>
              <a:rPr lang="en-US" sz="2000" dirty="0" err="1">
                <a:latin typeface="Comic Sans MS" panose="030F0702030302020204" pitchFamily="66" charset="0"/>
              </a:rPr>
              <a:t>miultiplication</a:t>
            </a:r>
            <a:r>
              <a:rPr lang="en-US" sz="2000" dirty="0">
                <a:latin typeface="Comic Sans MS" panose="030F0702030302020204" pitchFamily="66" charset="0"/>
              </a:rPr>
              <a:t>, or division) involving floating point numbers</a:t>
            </a:r>
          </a:p>
          <a:p>
            <a:r>
              <a:rPr lang="en-US" sz="2000" dirty="0">
                <a:latin typeface="Comic Sans MS" panose="030F0702030302020204" pitchFamily="66" charset="0"/>
              </a:rPr>
              <a:t>Question: Which of the following mathematical operations represents a FLOP?</a:t>
            </a:r>
          </a:p>
          <a:p>
            <a:pPr lvl="1"/>
            <a:r>
              <a:rPr lang="en-US" sz="1800" dirty="0">
                <a:latin typeface="Comic Sans MS" panose="030F0702030302020204" pitchFamily="66" charset="0"/>
              </a:rPr>
              <a:t>A) 2 x 3</a:t>
            </a:r>
          </a:p>
          <a:p>
            <a:pPr lvl="1"/>
            <a:r>
              <a:rPr lang="en-US" sz="1800" dirty="0">
                <a:latin typeface="Comic Sans MS" panose="030F0702030302020204" pitchFamily="66" charset="0"/>
              </a:rPr>
              <a:t>B) 1.0 x 2.0 x 3.0</a:t>
            </a:r>
          </a:p>
          <a:p>
            <a:pPr lvl="1"/>
            <a:r>
              <a:rPr lang="en-US" sz="1800" dirty="0">
                <a:latin typeface="Comic Sans MS" panose="030F0702030302020204" pitchFamily="66" charset="0"/>
              </a:rPr>
              <a:t>C) 2.0 x 3</a:t>
            </a:r>
          </a:p>
          <a:p>
            <a:pPr lvl="1"/>
            <a:r>
              <a:rPr lang="en-US" sz="1800" dirty="0">
                <a:solidFill>
                  <a:srgbClr val="FF0000"/>
                </a:solidFill>
                <a:latin typeface="Comic Sans MS" panose="030F0702030302020204" pitchFamily="66" charset="0"/>
              </a:rPr>
              <a:t>D) 2.0 x 3.0</a:t>
            </a:r>
          </a:p>
          <a:p>
            <a:r>
              <a:rPr lang="en-US" sz="2000" dirty="0">
                <a:solidFill>
                  <a:schemeClr val="tx1"/>
                </a:solidFill>
                <a:latin typeface="Comic Sans MS" panose="030F0702030302020204" pitchFamily="66" charset="0"/>
              </a:rPr>
              <a:t>Computing performance is measured by how many floating point operations a computer can do in 1 second</a:t>
            </a:r>
          </a:p>
        </p:txBody>
      </p:sp>
    </p:spTree>
    <p:extLst>
      <p:ext uri="{BB962C8B-B14F-4D97-AF65-F5344CB8AC3E}">
        <p14:creationId xmlns:p14="http://schemas.microsoft.com/office/powerpoint/2010/main" val="2309688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85C21-2361-3442-8CF6-E289EC65F592}"/>
              </a:ext>
            </a:extLst>
          </p:cNvPr>
          <p:cNvSpPr>
            <a:spLocks noGrp="1"/>
          </p:cNvSpPr>
          <p:nvPr>
            <p:ph type="title"/>
          </p:nvPr>
        </p:nvSpPr>
        <p:spPr>
          <a:xfrm>
            <a:off x="1289642" y="540027"/>
            <a:ext cx="8911687" cy="1280890"/>
          </a:xfrm>
        </p:spPr>
        <p:txBody>
          <a:bodyPr/>
          <a:lstStyle/>
          <a:p>
            <a:pPr algn="ctr"/>
            <a:r>
              <a:rPr lang="en-US" dirty="0">
                <a:latin typeface="Verdana" panose="020B0604030504040204" pitchFamily="34" charset="0"/>
                <a:ea typeface="Verdana" panose="020B0604030504040204" pitchFamily="34" charset="0"/>
                <a:cs typeface="Verdana" panose="020B0604030504040204" pitchFamily="34" charset="0"/>
              </a:rPr>
              <a:t>What makes supercomputers super?</a:t>
            </a:r>
            <a:endParaRPr lang="en-US"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36" name="Content Placeholder 2">
            <a:extLst>
              <a:ext uri="{FF2B5EF4-FFF2-40B4-BE49-F238E27FC236}">
                <a16:creationId xmlns:a16="http://schemas.microsoft.com/office/drawing/2014/main" id="{4C99DB9F-C731-4B88-88B1-7578AE9B45AB}"/>
              </a:ext>
            </a:extLst>
          </p:cNvPr>
          <p:cNvSpPr>
            <a:spLocks noGrp="1"/>
          </p:cNvSpPr>
          <p:nvPr>
            <p:ph idx="1"/>
          </p:nvPr>
        </p:nvSpPr>
        <p:spPr>
          <a:xfrm>
            <a:off x="581735" y="1540189"/>
            <a:ext cx="10815937" cy="4925266"/>
          </a:xfrm>
        </p:spPr>
        <p:txBody>
          <a:bodyPr>
            <a:normAutofit/>
          </a:bodyPr>
          <a:lstStyle/>
          <a:p>
            <a:r>
              <a:rPr lang="en-US" sz="2000" dirty="0">
                <a:solidFill>
                  <a:schemeClr val="tx1"/>
                </a:solidFill>
                <a:latin typeface="Comic Sans MS" panose="030F0702030302020204" pitchFamily="66" charset="0"/>
              </a:rPr>
              <a:t>Number of FLOPS achieved by different types of computers:</a:t>
            </a:r>
          </a:p>
          <a:p>
            <a:pPr lvl="1"/>
            <a:r>
              <a:rPr lang="en-US" sz="1800" dirty="0">
                <a:solidFill>
                  <a:schemeClr val="tx1"/>
                </a:solidFill>
                <a:latin typeface="Comic Sans MS" panose="030F0702030302020204" pitchFamily="66" charset="0"/>
              </a:rPr>
              <a:t>(1969) Apollo 11 guidance computer</a:t>
            </a:r>
          </a:p>
          <a:p>
            <a:pPr lvl="2"/>
            <a:r>
              <a:rPr lang="en-US" sz="1800" dirty="0">
                <a:solidFill>
                  <a:schemeClr val="tx1"/>
                </a:solidFill>
                <a:latin typeface="Comic Sans MS" panose="030F0702030302020204" pitchFamily="66" charset="0"/>
              </a:rPr>
              <a:t>12,245 FLOPS</a:t>
            </a:r>
          </a:p>
          <a:p>
            <a:pPr lvl="1"/>
            <a:r>
              <a:rPr lang="en-US" sz="1800" dirty="0">
                <a:solidFill>
                  <a:schemeClr val="tx1"/>
                </a:solidFill>
                <a:latin typeface="Comic Sans MS" panose="030F0702030302020204" pitchFamily="66" charset="0"/>
              </a:rPr>
              <a:t>(1997) IBM’s Deep Blue “chess computer”</a:t>
            </a:r>
          </a:p>
          <a:p>
            <a:pPr lvl="2"/>
            <a:r>
              <a:rPr lang="en-US" sz="1800" dirty="0">
                <a:solidFill>
                  <a:schemeClr val="tx1"/>
                </a:solidFill>
                <a:latin typeface="Comic Sans MS" panose="030F0702030302020204" pitchFamily="66" charset="0"/>
              </a:rPr>
              <a:t>11.38 billions FLOPS = 11.38 GFLOPS</a:t>
            </a:r>
          </a:p>
          <a:p>
            <a:pPr lvl="1"/>
            <a:r>
              <a:rPr lang="en-US" sz="1800" dirty="0">
                <a:solidFill>
                  <a:schemeClr val="tx1"/>
                </a:solidFill>
                <a:latin typeface="Comic Sans MS" panose="030F0702030302020204" pitchFamily="66" charset="0"/>
              </a:rPr>
              <a:t>(1997) Intel ASCI Red/9152 – world’s fastest supercomputer in 1997</a:t>
            </a:r>
          </a:p>
          <a:p>
            <a:pPr lvl="2"/>
            <a:r>
              <a:rPr lang="en-US" sz="1800" dirty="0">
                <a:solidFill>
                  <a:schemeClr val="tx1"/>
                </a:solidFill>
                <a:latin typeface="Comic Sans MS" panose="030F0702030302020204" pitchFamily="66" charset="0"/>
              </a:rPr>
              <a:t>1.338 trillion FLOPS = 1.338 TFLOPS</a:t>
            </a:r>
          </a:p>
          <a:p>
            <a:pPr lvl="1"/>
            <a:r>
              <a:rPr lang="en-US" sz="1800" dirty="0">
                <a:solidFill>
                  <a:schemeClr val="tx1"/>
                </a:solidFill>
                <a:latin typeface="Comic Sans MS" panose="030F0702030302020204" pitchFamily="66" charset="0"/>
              </a:rPr>
              <a:t>(2020) iPhone 12</a:t>
            </a:r>
          </a:p>
          <a:p>
            <a:pPr lvl="2"/>
            <a:r>
              <a:rPr lang="en-US" sz="1800" dirty="0">
                <a:solidFill>
                  <a:schemeClr val="tx1"/>
                </a:solidFill>
                <a:latin typeface="Comic Sans MS" panose="030F0702030302020204" pitchFamily="66" charset="0"/>
              </a:rPr>
              <a:t>16 cores</a:t>
            </a:r>
          </a:p>
          <a:p>
            <a:pPr lvl="2"/>
            <a:r>
              <a:rPr lang="en-US" sz="1800" dirty="0">
                <a:solidFill>
                  <a:schemeClr val="tx1"/>
                </a:solidFill>
                <a:latin typeface="Comic Sans MS" panose="030F0702030302020204" pitchFamily="66" charset="0"/>
              </a:rPr>
              <a:t>11 TFLOPS</a:t>
            </a:r>
          </a:p>
          <a:p>
            <a:pPr lvl="2"/>
            <a:r>
              <a:rPr lang="en-US" sz="1800" dirty="0">
                <a:solidFill>
                  <a:schemeClr val="tx1"/>
                </a:solidFill>
                <a:latin typeface="Comic Sans MS" panose="030F0702030302020204" pitchFamily="66" charset="0"/>
              </a:rPr>
              <a:t>Today, a single chip typically achieves ~1 TFLOP/s</a:t>
            </a:r>
          </a:p>
          <a:p>
            <a:pPr lvl="1"/>
            <a:endParaRPr lang="en-US" sz="1800" dirty="0">
              <a:solidFill>
                <a:schemeClr val="tx1"/>
              </a:solidFill>
              <a:latin typeface="Comic Sans MS" panose="030F0702030302020204" pitchFamily="66" charset="0"/>
            </a:endParaRPr>
          </a:p>
          <a:p>
            <a:pPr lvl="1"/>
            <a:endParaRPr lang="en-US" sz="1800" dirty="0">
              <a:solidFill>
                <a:schemeClr val="tx1"/>
              </a:solidFill>
              <a:latin typeface="Comic Sans MS" panose="030F0702030302020204" pitchFamily="66" charset="0"/>
            </a:endParaRPr>
          </a:p>
          <a:p>
            <a:endParaRPr lang="en-US" sz="2000" dirty="0">
              <a:solidFill>
                <a:schemeClr val="tx1"/>
              </a:solidFill>
              <a:latin typeface="Comic Sans MS" panose="030F0702030302020204" pitchFamily="66" charset="0"/>
            </a:endParaRPr>
          </a:p>
        </p:txBody>
      </p:sp>
    </p:spTree>
    <p:extLst>
      <p:ext uri="{BB962C8B-B14F-4D97-AF65-F5344CB8AC3E}">
        <p14:creationId xmlns:p14="http://schemas.microsoft.com/office/powerpoint/2010/main" val="268512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85C21-2361-3442-8CF6-E289EC65F592}"/>
              </a:ext>
            </a:extLst>
          </p:cNvPr>
          <p:cNvSpPr>
            <a:spLocks noGrp="1"/>
          </p:cNvSpPr>
          <p:nvPr>
            <p:ph type="title"/>
          </p:nvPr>
        </p:nvSpPr>
        <p:spPr>
          <a:xfrm>
            <a:off x="1289642" y="540027"/>
            <a:ext cx="8911687" cy="1280890"/>
          </a:xfrm>
        </p:spPr>
        <p:txBody>
          <a:bodyPr/>
          <a:lstStyle/>
          <a:p>
            <a:pPr algn="ctr"/>
            <a:r>
              <a:rPr lang="en-US" dirty="0">
                <a:latin typeface="Verdana" panose="020B0604030504040204" pitchFamily="34" charset="0"/>
                <a:ea typeface="Verdana" panose="020B0604030504040204" pitchFamily="34" charset="0"/>
                <a:cs typeface="Verdana" panose="020B0604030504040204" pitchFamily="34" charset="0"/>
              </a:rPr>
              <a:t>What makes supercomputers super?</a:t>
            </a:r>
            <a:endParaRPr lang="en-US"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36" name="Content Placeholder 2">
            <a:extLst>
              <a:ext uri="{FF2B5EF4-FFF2-40B4-BE49-F238E27FC236}">
                <a16:creationId xmlns:a16="http://schemas.microsoft.com/office/drawing/2014/main" id="{4C99DB9F-C731-4B88-88B1-7578AE9B45AB}"/>
              </a:ext>
            </a:extLst>
          </p:cNvPr>
          <p:cNvSpPr>
            <a:spLocks noGrp="1"/>
          </p:cNvSpPr>
          <p:nvPr>
            <p:ph idx="1"/>
          </p:nvPr>
        </p:nvSpPr>
        <p:spPr>
          <a:xfrm>
            <a:off x="581735" y="1540189"/>
            <a:ext cx="10815937" cy="4925266"/>
          </a:xfrm>
        </p:spPr>
        <p:txBody>
          <a:bodyPr>
            <a:normAutofit/>
          </a:bodyPr>
          <a:lstStyle/>
          <a:p>
            <a:r>
              <a:rPr lang="en-US" sz="2000" dirty="0">
                <a:solidFill>
                  <a:schemeClr val="tx1"/>
                </a:solidFill>
                <a:latin typeface="Comic Sans MS" panose="030F0702030302020204" pitchFamily="66" charset="0"/>
              </a:rPr>
              <a:t>Today’s fastest supercomputers:</a:t>
            </a:r>
          </a:p>
          <a:p>
            <a:pPr lvl="1"/>
            <a:endParaRPr lang="en-US" sz="1800" dirty="0">
              <a:solidFill>
                <a:schemeClr val="tx1"/>
              </a:solidFill>
              <a:latin typeface="Comic Sans MS" panose="030F0702030302020204" pitchFamily="66" charset="0"/>
            </a:endParaRPr>
          </a:p>
          <a:p>
            <a:pPr lvl="1"/>
            <a:endParaRPr lang="en-US" sz="1800" dirty="0">
              <a:solidFill>
                <a:schemeClr val="tx1"/>
              </a:solidFill>
              <a:latin typeface="Comic Sans MS" panose="030F0702030302020204" pitchFamily="66" charset="0"/>
            </a:endParaRPr>
          </a:p>
          <a:p>
            <a:endParaRPr lang="en-US" sz="2000" dirty="0">
              <a:solidFill>
                <a:schemeClr val="tx1"/>
              </a:solidFill>
              <a:latin typeface="Comic Sans MS" panose="030F0702030302020204" pitchFamily="66" charset="0"/>
            </a:endParaRPr>
          </a:p>
        </p:txBody>
      </p:sp>
      <p:graphicFrame>
        <p:nvGraphicFramePr>
          <p:cNvPr id="3" name="Table 3">
            <a:extLst>
              <a:ext uri="{FF2B5EF4-FFF2-40B4-BE49-F238E27FC236}">
                <a16:creationId xmlns:a16="http://schemas.microsoft.com/office/drawing/2014/main" id="{F4F343D0-3A0B-4964-809B-846A6ABB385A}"/>
              </a:ext>
            </a:extLst>
          </p:cNvPr>
          <p:cNvGraphicFramePr>
            <a:graphicFrameLocks noGrp="1"/>
          </p:cNvGraphicFramePr>
          <p:nvPr>
            <p:extLst>
              <p:ext uri="{D42A27DB-BD31-4B8C-83A1-F6EECF244321}">
                <p14:modId xmlns:p14="http://schemas.microsoft.com/office/powerpoint/2010/main" val="3470334738"/>
              </p:ext>
            </p:extLst>
          </p:nvPr>
        </p:nvGraphicFramePr>
        <p:xfrm>
          <a:off x="794328" y="2574267"/>
          <a:ext cx="6924334" cy="2123440"/>
        </p:xfrm>
        <a:graphic>
          <a:graphicData uri="http://schemas.openxmlformats.org/drawingml/2006/table">
            <a:tbl>
              <a:tblPr firstRow="1" bandRow="1">
                <a:tableStyleId>{5C22544A-7EE6-4342-B048-85BDC9FD1C3A}</a:tableStyleId>
              </a:tblPr>
              <a:tblGrid>
                <a:gridCol w="1614730">
                  <a:extLst>
                    <a:ext uri="{9D8B030D-6E8A-4147-A177-3AD203B41FA5}">
                      <a16:colId xmlns:a16="http://schemas.microsoft.com/office/drawing/2014/main" val="2896206939"/>
                    </a:ext>
                  </a:extLst>
                </a:gridCol>
                <a:gridCol w="2483039">
                  <a:extLst>
                    <a:ext uri="{9D8B030D-6E8A-4147-A177-3AD203B41FA5}">
                      <a16:colId xmlns:a16="http://schemas.microsoft.com/office/drawing/2014/main" val="336899189"/>
                    </a:ext>
                  </a:extLst>
                </a:gridCol>
                <a:gridCol w="1211835">
                  <a:extLst>
                    <a:ext uri="{9D8B030D-6E8A-4147-A177-3AD203B41FA5}">
                      <a16:colId xmlns:a16="http://schemas.microsoft.com/office/drawing/2014/main" val="581375801"/>
                    </a:ext>
                  </a:extLst>
                </a:gridCol>
                <a:gridCol w="1614730">
                  <a:extLst>
                    <a:ext uri="{9D8B030D-6E8A-4147-A177-3AD203B41FA5}">
                      <a16:colId xmlns:a16="http://schemas.microsoft.com/office/drawing/2014/main" val="718126462"/>
                    </a:ext>
                  </a:extLst>
                </a:gridCol>
              </a:tblGrid>
              <a:tr h="370840">
                <a:tc>
                  <a:txBody>
                    <a:bodyPr/>
                    <a:lstStyle/>
                    <a:p>
                      <a:pPr algn="ctr"/>
                      <a:r>
                        <a:rPr lang="en-US" dirty="0">
                          <a:latin typeface="Comic Sans MS" panose="030F0702030302020204" pitchFamily="66" charset="0"/>
                        </a:rPr>
                        <a:t>Rank</a:t>
                      </a:r>
                    </a:p>
                  </a:txBody>
                  <a:tcPr/>
                </a:tc>
                <a:tc>
                  <a:txBody>
                    <a:bodyPr/>
                    <a:lstStyle/>
                    <a:p>
                      <a:pPr algn="ctr"/>
                      <a:r>
                        <a:rPr lang="en-US" dirty="0">
                          <a:latin typeface="Comic Sans MS" panose="030F0702030302020204" pitchFamily="66" charset="0"/>
                        </a:rPr>
                        <a:t>Computer</a:t>
                      </a:r>
                    </a:p>
                  </a:txBody>
                  <a:tcPr/>
                </a:tc>
                <a:tc>
                  <a:txBody>
                    <a:bodyPr/>
                    <a:lstStyle/>
                    <a:p>
                      <a:pPr algn="ctr"/>
                      <a:r>
                        <a:rPr lang="en-US" dirty="0">
                          <a:latin typeface="Comic Sans MS" panose="030F0702030302020204" pitchFamily="66" charset="0"/>
                        </a:rPr>
                        <a:t>Country</a:t>
                      </a:r>
                    </a:p>
                  </a:txBody>
                  <a:tcPr/>
                </a:tc>
                <a:tc>
                  <a:txBody>
                    <a:bodyPr/>
                    <a:lstStyle/>
                    <a:p>
                      <a:pPr algn="ctr"/>
                      <a:r>
                        <a:rPr lang="en-US" dirty="0">
                          <a:latin typeface="Comic Sans MS" panose="030F0702030302020204" pitchFamily="66" charset="0"/>
                        </a:rPr>
                        <a:t>PETAFLOPS*</a:t>
                      </a:r>
                    </a:p>
                  </a:txBody>
                  <a:tcPr/>
                </a:tc>
                <a:extLst>
                  <a:ext uri="{0D108BD9-81ED-4DB2-BD59-A6C34878D82A}">
                    <a16:rowId xmlns:a16="http://schemas.microsoft.com/office/drawing/2014/main" val="1082296806"/>
                  </a:ext>
                </a:extLst>
              </a:tr>
              <a:tr h="370840">
                <a:tc>
                  <a:txBody>
                    <a:bodyPr/>
                    <a:lstStyle/>
                    <a:p>
                      <a:pPr algn="ctr"/>
                      <a:r>
                        <a:rPr lang="en-US" dirty="0">
                          <a:latin typeface="Comic Sans MS" panose="030F0702030302020204" pitchFamily="66" charset="0"/>
                        </a:rPr>
                        <a:t>1</a:t>
                      </a:r>
                    </a:p>
                  </a:txBody>
                  <a:tcPr/>
                </a:tc>
                <a:tc>
                  <a:txBody>
                    <a:bodyPr/>
                    <a:lstStyle/>
                    <a:p>
                      <a:pPr algn="ctr"/>
                      <a:r>
                        <a:rPr lang="en-US" dirty="0" err="1">
                          <a:latin typeface="Comic Sans MS" panose="030F0702030302020204" pitchFamily="66" charset="0"/>
                        </a:rPr>
                        <a:t>Fugaku</a:t>
                      </a:r>
                      <a:endParaRPr lang="en-US" dirty="0">
                        <a:latin typeface="Comic Sans MS" panose="030F0702030302020204" pitchFamily="66" charset="0"/>
                      </a:endParaRPr>
                    </a:p>
                  </a:txBody>
                  <a:tcPr/>
                </a:tc>
                <a:tc>
                  <a:txBody>
                    <a:bodyPr/>
                    <a:lstStyle/>
                    <a:p>
                      <a:pPr algn="ctr"/>
                      <a:r>
                        <a:rPr lang="en-US" dirty="0">
                          <a:latin typeface="Comic Sans MS" panose="030F0702030302020204" pitchFamily="66" charset="0"/>
                        </a:rPr>
                        <a:t>Japan</a:t>
                      </a:r>
                    </a:p>
                  </a:txBody>
                  <a:tcPr/>
                </a:tc>
                <a:tc>
                  <a:txBody>
                    <a:bodyPr/>
                    <a:lstStyle/>
                    <a:p>
                      <a:pPr algn="ctr"/>
                      <a:r>
                        <a:rPr lang="en-US" dirty="0">
                          <a:latin typeface="Comic Sans MS" panose="030F0702030302020204" pitchFamily="66" charset="0"/>
                        </a:rPr>
                        <a:t>442</a:t>
                      </a:r>
                    </a:p>
                  </a:txBody>
                  <a:tcPr/>
                </a:tc>
                <a:extLst>
                  <a:ext uri="{0D108BD9-81ED-4DB2-BD59-A6C34878D82A}">
                    <a16:rowId xmlns:a16="http://schemas.microsoft.com/office/drawing/2014/main" val="2631786053"/>
                  </a:ext>
                </a:extLst>
              </a:tr>
              <a:tr h="370840">
                <a:tc>
                  <a:txBody>
                    <a:bodyPr/>
                    <a:lstStyle/>
                    <a:p>
                      <a:pPr algn="ctr"/>
                      <a:r>
                        <a:rPr lang="en-US" dirty="0">
                          <a:latin typeface="Comic Sans MS" panose="030F0702030302020204" pitchFamily="66" charset="0"/>
                        </a:rPr>
                        <a:t>2</a:t>
                      </a:r>
                    </a:p>
                  </a:txBody>
                  <a:tcPr/>
                </a:tc>
                <a:tc>
                  <a:txBody>
                    <a:bodyPr/>
                    <a:lstStyle/>
                    <a:p>
                      <a:pPr algn="ctr"/>
                      <a:r>
                        <a:rPr lang="en-US" dirty="0">
                          <a:latin typeface="Comic Sans MS" panose="030F0702030302020204" pitchFamily="66" charset="0"/>
                        </a:rPr>
                        <a:t>Summit</a:t>
                      </a:r>
                    </a:p>
                  </a:txBody>
                  <a:tcPr/>
                </a:tc>
                <a:tc>
                  <a:txBody>
                    <a:bodyPr/>
                    <a:lstStyle/>
                    <a:p>
                      <a:pPr algn="ctr"/>
                      <a:r>
                        <a:rPr lang="en-US" dirty="0">
                          <a:latin typeface="Comic Sans MS" panose="030F0702030302020204" pitchFamily="66" charset="0"/>
                        </a:rPr>
                        <a:t>USA</a:t>
                      </a:r>
                    </a:p>
                  </a:txBody>
                  <a:tcPr/>
                </a:tc>
                <a:tc>
                  <a:txBody>
                    <a:bodyPr/>
                    <a:lstStyle/>
                    <a:p>
                      <a:pPr algn="ctr"/>
                      <a:r>
                        <a:rPr lang="en-US" dirty="0">
                          <a:latin typeface="Comic Sans MS" panose="030F0702030302020204" pitchFamily="66" charset="0"/>
                        </a:rPr>
                        <a:t>149</a:t>
                      </a:r>
                    </a:p>
                  </a:txBody>
                  <a:tcPr/>
                </a:tc>
                <a:extLst>
                  <a:ext uri="{0D108BD9-81ED-4DB2-BD59-A6C34878D82A}">
                    <a16:rowId xmlns:a16="http://schemas.microsoft.com/office/drawing/2014/main" val="57172215"/>
                  </a:ext>
                </a:extLst>
              </a:tr>
              <a:tr h="370840">
                <a:tc>
                  <a:txBody>
                    <a:bodyPr/>
                    <a:lstStyle/>
                    <a:p>
                      <a:pPr algn="ctr"/>
                      <a:r>
                        <a:rPr lang="en-US" dirty="0">
                          <a:latin typeface="Comic Sans MS" panose="030F0702030302020204" pitchFamily="66" charset="0"/>
                        </a:rPr>
                        <a:t>3</a:t>
                      </a:r>
                    </a:p>
                  </a:txBody>
                  <a:tcPr/>
                </a:tc>
                <a:tc>
                  <a:txBody>
                    <a:bodyPr/>
                    <a:lstStyle/>
                    <a:p>
                      <a:pPr algn="ctr"/>
                      <a:r>
                        <a:rPr lang="en-US" dirty="0">
                          <a:latin typeface="Comic Sans MS" panose="030F0702030302020204" pitchFamily="66" charset="0"/>
                        </a:rPr>
                        <a:t>Sierra</a:t>
                      </a:r>
                    </a:p>
                  </a:txBody>
                  <a:tcPr/>
                </a:tc>
                <a:tc>
                  <a:txBody>
                    <a:bodyPr/>
                    <a:lstStyle/>
                    <a:p>
                      <a:pPr algn="ctr"/>
                      <a:r>
                        <a:rPr lang="en-US" dirty="0">
                          <a:latin typeface="Comic Sans MS" panose="030F0702030302020204" pitchFamily="66" charset="0"/>
                        </a:rPr>
                        <a:t>USA</a:t>
                      </a:r>
                    </a:p>
                  </a:txBody>
                  <a:tcPr/>
                </a:tc>
                <a:tc>
                  <a:txBody>
                    <a:bodyPr/>
                    <a:lstStyle/>
                    <a:p>
                      <a:pPr algn="ctr"/>
                      <a:r>
                        <a:rPr lang="en-US" dirty="0">
                          <a:latin typeface="Comic Sans MS" panose="030F0702030302020204" pitchFamily="66" charset="0"/>
                        </a:rPr>
                        <a:t>95</a:t>
                      </a:r>
                    </a:p>
                  </a:txBody>
                  <a:tcPr/>
                </a:tc>
                <a:extLst>
                  <a:ext uri="{0D108BD9-81ED-4DB2-BD59-A6C34878D82A}">
                    <a16:rowId xmlns:a16="http://schemas.microsoft.com/office/drawing/2014/main" val="1261508477"/>
                  </a:ext>
                </a:extLst>
              </a:tr>
              <a:tr h="370840">
                <a:tc>
                  <a:txBody>
                    <a:bodyPr/>
                    <a:lstStyle/>
                    <a:p>
                      <a:pPr algn="ctr"/>
                      <a:r>
                        <a:rPr lang="en-US" dirty="0">
                          <a:latin typeface="Comic Sans MS" panose="030F0702030302020204" pitchFamily="66" charset="0"/>
                        </a:rPr>
                        <a:t>4</a:t>
                      </a:r>
                    </a:p>
                  </a:txBody>
                  <a:tcPr/>
                </a:tc>
                <a:tc>
                  <a:txBody>
                    <a:bodyPr/>
                    <a:lstStyle/>
                    <a:p>
                      <a:pPr algn="ctr"/>
                      <a:r>
                        <a:rPr lang="en-US" dirty="0">
                          <a:latin typeface="Comic Sans MS" panose="030F0702030302020204" pitchFamily="66" charset="0"/>
                        </a:rPr>
                        <a:t>Sunway </a:t>
                      </a:r>
                      <a:r>
                        <a:rPr lang="en-US" dirty="0" err="1">
                          <a:latin typeface="Comic Sans MS" panose="030F0702030302020204" pitchFamily="66" charset="0"/>
                        </a:rPr>
                        <a:t>TaihuLight</a:t>
                      </a:r>
                      <a:endParaRPr lang="en-US" dirty="0">
                        <a:latin typeface="Comic Sans MS" panose="030F0702030302020204" pitchFamily="66" charset="0"/>
                      </a:endParaRPr>
                    </a:p>
                  </a:txBody>
                  <a:tcPr/>
                </a:tc>
                <a:tc>
                  <a:txBody>
                    <a:bodyPr/>
                    <a:lstStyle/>
                    <a:p>
                      <a:pPr algn="ctr"/>
                      <a:r>
                        <a:rPr lang="en-US" dirty="0">
                          <a:latin typeface="Comic Sans MS" panose="030F0702030302020204" pitchFamily="66" charset="0"/>
                        </a:rPr>
                        <a:t>China</a:t>
                      </a:r>
                    </a:p>
                  </a:txBody>
                  <a:tcPr/>
                </a:tc>
                <a:tc>
                  <a:txBody>
                    <a:bodyPr/>
                    <a:lstStyle/>
                    <a:p>
                      <a:pPr algn="ctr"/>
                      <a:r>
                        <a:rPr lang="en-US" dirty="0">
                          <a:latin typeface="Comic Sans MS" panose="030F0702030302020204" pitchFamily="66" charset="0"/>
                        </a:rPr>
                        <a:t>93</a:t>
                      </a:r>
                    </a:p>
                  </a:txBody>
                  <a:tcPr/>
                </a:tc>
                <a:extLst>
                  <a:ext uri="{0D108BD9-81ED-4DB2-BD59-A6C34878D82A}">
                    <a16:rowId xmlns:a16="http://schemas.microsoft.com/office/drawing/2014/main" val="101780942"/>
                  </a:ext>
                </a:extLst>
              </a:tr>
            </a:tbl>
          </a:graphicData>
        </a:graphic>
      </p:graphicFrame>
      <p:sp>
        <p:nvSpPr>
          <p:cNvPr id="4" name="TextBox 3">
            <a:extLst>
              <a:ext uri="{FF2B5EF4-FFF2-40B4-BE49-F238E27FC236}">
                <a16:creationId xmlns:a16="http://schemas.microsoft.com/office/drawing/2014/main" id="{94DCD659-8AD7-4B07-98D7-E26F863FEF1C}"/>
              </a:ext>
            </a:extLst>
          </p:cNvPr>
          <p:cNvSpPr txBox="1"/>
          <p:nvPr/>
        </p:nvSpPr>
        <p:spPr>
          <a:xfrm>
            <a:off x="791392" y="4898416"/>
            <a:ext cx="7121236" cy="369332"/>
          </a:xfrm>
          <a:prstGeom prst="rect">
            <a:avLst/>
          </a:prstGeom>
          <a:noFill/>
        </p:spPr>
        <p:txBody>
          <a:bodyPr wrap="square" rtlCol="0">
            <a:spAutoFit/>
          </a:bodyPr>
          <a:lstStyle/>
          <a:p>
            <a:r>
              <a:rPr lang="en-US" dirty="0">
                <a:latin typeface="Comic Sans MS" panose="030F0702030302020204" pitchFamily="66" charset="0"/>
              </a:rPr>
              <a:t>* Note: 1 PETAFLOP = 10</a:t>
            </a:r>
            <a:r>
              <a:rPr lang="en-US" baseline="30000" dirty="0">
                <a:latin typeface="Comic Sans MS" panose="030F0702030302020204" pitchFamily="66" charset="0"/>
              </a:rPr>
              <a:t>15 </a:t>
            </a:r>
            <a:r>
              <a:rPr lang="en-US" dirty="0">
                <a:latin typeface="Comic Sans MS" panose="030F0702030302020204" pitchFamily="66" charset="0"/>
              </a:rPr>
              <a:t> FLOPS= 1 quadrillions FLOPS</a:t>
            </a:r>
          </a:p>
        </p:txBody>
      </p:sp>
      <p:pic>
        <p:nvPicPr>
          <p:cNvPr id="1026" name="Picture 2" descr="Summit (supercomputer) - Wikipedia">
            <a:extLst>
              <a:ext uri="{FF2B5EF4-FFF2-40B4-BE49-F238E27FC236}">
                <a16:creationId xmlns:a16="http://schemas.microsoft.com/office/drawing/2014/main" id="{85577175-7CFB-4DAB-B58E-5763121D0D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8835" y="2376952"/>
            <a:ext cx="3676074" cy="2940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8933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85C21-2361-3442-8CF6-E289EC65F592}"/>
              </a:ext>
            </a:extLst>
          </p:cNvPr>
          <p:cNvSpPr>
            <a:spLocks noGrp="1"/>
          </p:cNvSpPr>
          <p:nvPr>
            <p:ph type="title"/>
          </p:nvPr>
        </p:nvSpPr>
        <p:spPr>
          <a:xfrm>
            <a:off x="1289642" y="540027"/>
            <a:ext cx="8911687" cy="1280890"/>
          </a:xfrm>
        </p:spPr>
        <p:txBody>
          <a:bodyPr/>
          <a:lstStyle/>
          <a:p>
            <a:pPr algn="ctr"/>
            <a:r>
              <a:rPr lang="en-US" dirty="0">
                <a:latin typeface="Verdana" panose="020B0604030504040204" pitchFamily="34" charset="0"/>
                <a:ea typeface="Verdana" panose="020B0604030504040204" pitchFamily="34" charset="0"/>
                <a:cs typeface="Verdana" panose="020B0604030504040204" pitchFamily="34" charset="0"/>
              </a:rPr>
              <a:t>LEARNING</a:t>
            </a:r>
            <a:r>
              <a:rPr lang="en-US"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 GOALS (Break)</a:t>
            </a:r>
          </a:p>
        </p:txBody>
      </p:sp>
      <p:sp>
        <p:nvSpPr>
          <p:cNvPr id="3" name="Content Placeholder 2">
            <a:extLst>
              <a:ext uri="{FF2B5EF4-FFF2-40B4-BE49-F238E27FC236}">
                <a16:creationId xmlns:a16="http://schemas.microsoft.com/office/drawing/2014/main" id="{A1DB5512-87E1-B445-B644-8B92BA4F942C}"/>
              </a:ext>
            </a:extLst>
          </p:cNvPr>
          <p:cNvSpPr>
            <a:spLocks noGrp="1"/>
          </p:cNvSpPr>
          <p:nvPr>
            <p:ph idx="1"/>
          </p:nvPr>
        </p:nvSpPr>
        <p:spPr>
          <a:xfrm>
            <a:off x="581736" y="1540189"/>
            <a:ext cx="8915400" cy="3777622"/>
          </a:xfrm>
        </p:spPr>
        <p:txBody>
          <a:bodyPr>
            <a:normAutofit/>
          </a:bodyPr>
          <a:lstStyle/>
          <a:p>
            <a:r>
              <a:rPr lang="en-US" sz="2000" dirty="0">
                <a:solidFill>
                  <a:schemeClr val="tx1"/>
                </a:solidFill>
                <a:latin typeface="Comic Sans MS" panose="030F0902030302020204" pitchFamily="66" charset="0"/>
              </a:rPr>
              <a:t>What is a computer, and how does it “compute”?</a:t>
            </a:r>
          </a:p>
          <a:p>
            <a:r>
              <a:rPr lang="en-US" sz="2000" dirty="0">
                <a:solidFill>
                  <a:schemeClr val="tx1"/>
                </a:solidFill>
                <a:latin typeface="Comic Sans MS" panose="030F0902030302020204" pitchFamily="66" charset="0"/>
              </a:rPr>
              <a:t>What makes supercomputers super?</a:t>
            </a:r>
          </a:p>
          <a:p>
            <a:r>
              <a:rPr lang="en-US" sz="2000" dirty="0">
                <a:solidFill>
                  <a:srgbClr val="FF0000"/>
                </a:solidFill>
                <a:latin typeface="Comic Sans MS" panose="030F0902030302020204" pitchFamily="66" charset="0"/>
              </a:rPr>
              <a:t>Some example of supercomputers in action</a:t>
            </a:r>
          </a:p>
          <a:p>
            <a:endParaRPr lang="en-US" sz="2000" dirty="0"/>
          </a:p>
        </p:txBody>
      </p:sp>
    </p:spTree>
    <p:extLst>
      <p:ext uri="{BB962C8B-B14F-4D97-AF65-F5344CB8AC3E}">
        <p14:creationId xmlns:p14="http://schemas.microsoft.com/office/powerpoint/2010/main" val="398052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85C21-2361-3442-8CF6-E289EC65F592}"/>
              </a:ext>
            </a:extLst>
          </p:cNvPr>
          <p:cNvSpPr>
            <a:spLocks noGrp="1"/>
          </p:cNvSpPr>
          <p:nvPr>
            <p:ph type="title"/>
          </p:nvPr>
        </p:nvSpPr>
        <p:spPr>
          <a:xfrm>
            <a:off x="1289642" y="540027"/>
            <a:ext cx="9904831" cy="1280890"/>
          </a:xfrm>
        </p:spPr>
        <p:txBody>
          <a:bodyPr/>
          <a:lstStyle/>
          <a:p>
            <a:pPr algn="ctr"/>
            <a:r>
              <a:rPr lang="en-US" dirty="0">
                <a:latin typeface="Verdana" panose="020B0604030504040204" pitchFamily="34" charset="0"/>
                <a:ea typeface="Verdana" panose="020B0604030504040204" pitchFamily="34" charset="0"/>
                <a:cs typeface="Verdana" panose="020B0604030504040204" pitchFamily="34" charset="0"/>
              </a:rPr>
              <a:t>What can supercomputers be used for?</a:t>
            </a:r>
            <a:endParaRPr lang="en-US"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36" name="Content Placeholder 2">
            <a:extLst>
              <a:ext uri="{FF2B5EF4-FFF2-40B4-BE49-F238E27FC236}">
                <a16:creationId xmlns:a16="http://schemas.microsoft.com/office/drawing/2014/main" id="{4C99DB9F-C731-4B88-88B1-7578AE9B45AB}"/>
              </a:ext>
            </a:extLst>
          </p:cNvPr>
          <p:cNvSpPr>
            <a:spLocks noGrp="1"/>
          </p:cNvSpPr>
          <p:nvPr>
            <p:ph idx="1"/>
          </p:nvPr>
        </p:nvSpPr>
        <p:spPr>
          <a:xfrm>
            <a:off x="581735" y="1540189"/>
            <a:ext cx="5514265" cy="4925266"/>
          </a:xfrm>
        </p:spPr>
        <p:txBody>
          <a:bodyPr>
            <a:normAutofit/>
          </a:bodyPr>
          <a:lstStyle/>
          <a:p>
            <a:r>
              <a:rPr lang="en-US" sz="2000" dirty="0">
                <a:solidFill>
                  <a:schemeClr val="tx1"/>
                </a:solidFill>
                <a:latin typeface="Comic Sans MS" panose="030F0702030302020204" pitchFamily="66" charset="0"/>
              </a:rPr>
              <a:t>Modeling Climate Change</a:t>
            </a:r>
          </a:p>
          <a:p>
            <a:pPr lvl="1"/>
            <a:r>
              <a:rPr lang="en-US" sz="1800" dirty="0">
                <a:solidFill>
                  <a:schemeClr val="tx1"/>
                </a:solidFill>
                <a:latin typeface="Comic Sans MS" panose="030F0702030302020204" pitchFamily="66" charset="0"/>
              </a:rPr>
              <a:t>Climate scientists have developed sophisticated models that can be used to predict broad changes in Earth’s climate</a:t>
            </a:r>
          </a:p>
          <a:p>
            <a:pPr lvl="1"/>
            <a:r>
              <a:rPr lang="en-US" sz="1800" dirty="0">
                <a:solidFill>
                  <a:schemeClr val="tx1"/>
                </a:solidFill>
                <a:latin typeface="Comic Sans MS" panose="030F0702030302020204" pitchFamily="66" charset="0"/>
              </a:rPr>
              <a:t>But it’s hard to make accurate predictions about how climate change will affect specific areas, in part because it is hard to model clouds precisely. </a:t>
            </a:r>
          </a:p>
          <a:p>
            <a:pPr lvl="1"/>
            <a:r>
              <a:rPr lang="en-US" sz="1800" dirty="0">
                <a:solidFill>
                  <a:schemeClr val="tx1"/>
                </a:solidFill>
                <a:latin typeface="Comic Sans MS" panose="030F0702030302020204" pitchFamily="66" charset="0"/>
              </a:rPr>
              <a:t>Advances in supercomputing have enabled the development of more detailed models with greater spatial resolution</a:t>
            </a:r>
          </a:p>
          <a:p>
            <a:pPr lvl="1"/>
            <a:endParaRPr lang="en-US" sz="1800" dirty="0">
              <a:solidFill>
                <a:schemeClr val="tx1"/>
              </a:solidFill>
              <a:latin typeface="Comic Sans MS" panose="030F0702030302020204" pitchFamily="66" charset="0"/>
            </a:endParaRPr>
          </a:p>
          <a:p>
            <a:endParaRPr lang="en-US" sz="2000" dirty="0">
              <a:solidFill>
                <a:schemeClr val="tx1"/>
              </a:solidFill>
              <a:latin typeface="Comic Sans MS" panose="030F0702030302020204" pitchFamily="66" charset="0"/>
            </a:endParaRPr>
          </a:p>
        </p:txBody>
      </p:sp>
      <p:pic>
        <p:nvPicPr>
          <p:cNvPr id="2052" name="Picture 4" descr="Infographic: The Difference Resolution Makes in Climate Modeling">
            <a:extLst>
              <a:ext uri="{FF2B5EF4-FFF2-40B4-BE49-F238E27FC236}">
                <a16:creationId xmlns:a16="http://schemas.microsoft.com/office/drawing/2014/main" id="{5084828A-E1DE-4CE4-A542-09F620B79B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0128" y="1462630"/>
            <a:ext cx="4678464" cy="4855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187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A7EC1A23-17C8-447C-BB24-457323BE669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0" y="10"/>
            <a:ext cx="12192000" cy="6857990"/>
          </a:xfrm>
          <a:prstGeom prst="rect">
            <a:avLst/>
          </a:prstGeom>
        </p:spPr>
      </p:pic>
    </p:spTree>
    <p:extLst>
      <p:ext uri="{BB962C8B-B14F-4D97-AF65-F5344CB8AC3E}">
        <p14:creationId xmlns:p14="http://schemas.microsoft.com/office/powerpoint/2010/main" val="3116908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4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85C21-2361-3442-8CF6-E289EC65F592}"/>
              </a:ext>
            </a:extLst>
          </p:cNvPr>
          <p:cNvSpPr>
            <a:spLocks noGrp="1"/>
          </p:cNvSpPr>
          <p:nvPr>
            <p:ph type="title"/>
          </p:nvPr>
        </p:nvSpPr>
        <p:spPr>
          <a:xfrm>
            <a:off x="1289642" y="540027"/>
            <a:ext cx="9904831" cy="1280890"/>
          </a:xfrm>
        </p:spPr>
        <p:txBody>
          <a:bodyPr/>
          <a:lstStyle/>
          <a:p>
            <a:pPr algn="ctr"/>
            <a:r>
              <a:rPr lang="en-US" dirty="0">
                <a:latin typeface="Verdana" panose="020B0604030504040204" pitchFamily="34" charset="0"/>
                <a:ea typeface="Verdana" panose="020B0604030504040204" pitchFamily="34" charset="0"/>
                <a:cs typeface="Verdana" panose="020B0604030504040204" pitchFamily="34" charset="0"/>
              </a:rPr>
              <a:t>What can supercomputers be used for?</a:t>
            </a:r>
            <a:endParaRPr lang="en-US"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36" name="Content Placeholder 2">
            <a:extLst>
              <a:ext uri="{FF2B5EF4-FFF2-40B4-BE49-F238E27FC236}">
                <a16:creationId xmlns:a16="http://schemas.microsoft.com/office/drawing/2014/main" id="{4C99DB9F-C731-4B88-88B1-7578AE9B45AB}"/>
              </a:ext>
            </a:extLst>
          </p:cNvPr>
          <p:cNvSpPr>
            <a:spLocks noGrp="1"/>
          </p:cNvSpPr>
          <p:nvPr>
            <p:ph idx="1"/>
          </p:nvPr>
        </p:nvSpPr>
        <p:spPr>
          <a:xfrm>
            <a:off x="581735" y="1540189"/>
            <a:ext cx="7989610" cy="4925266"/>
          </a:xfrm>
        </p:spPr>
        <p:txBody>
          <a:bodyPr>
            <a:normAutofit/>
          </a:bodyPr>
          <a:lstStyle/>
          <a:p>
            <a:r>
              <a:rPr lang="en-US" sz="2000" dirty="0">
                <a:solidFill>
                  <a:schemeClr val="tx1"/>
                </a:solidFill>
                <a:latin typeface="Comic Sans MS" panose="030F0702030302020204" pitchFamily="66" charset="0"/>
              </a:rPr>
              <a:t>Understanding Opioid Addiction</a:t>
            </a:r>
          </a:p>
          <a:p>
            <a:pPr lvl="1"/>
            <a:r>
              <a:rPr lang="en-US" sz="1800" dirty="0">
                <a:solidFill>
                  <a:schemeClr val="tx1"/>
                </a:solidFill>
                <a:latin typeface="Comic Sans MS" panose="030F0702030302020204" pitchFamily="66" charset="0"/>
              </a:rPr>
              <a:t>Around 130 Americans lose their lives every day due to opioid-related overdoses</a:t>
            </a:r>
          </a:p>
          <a:p>
            <a:pPr lvl="1"/>
            <a:r>
              <a:rPr lang="en-US" sz="1800" dirty="0">
                <a:solidFill>
                  <a:schemeClr val="tx1"/>
                </a:solidFill>
                <a:latin typeface="Comic Sans MS" panose="030F0702030302020204" pitchFamily="66" charset="0"/>
              </a:rPr>
              <a:t>About 10% of people who prescribed opioid painkillers become addicted. This suggests there is a strong genetic component to addiction.</a:t>
            </a:r>
          </a:p>
          <a:p>
            <a:pPr lvl="1"/>
            <a:r>
              <a:rPr lang="en-US" sz="1800" dirty="0">
                <a:solidFill>
                  <a:schemeClr val="tx1"/>
                </a:solidFill>
                <a:latin typeface="Comic Sans MS" panose="030F0702030302020204" pitchFamily="66" charset="0"/>
              </a:rPr>
              <a:t>The Summit supercomputer (led by Daniel Jacobson at Oak Ridge National Lab)  has been used to analyze genetic data to understand both opioid addiction and pain response</a:t>
            </a:r>
          </a:p>
          <a:p>
            <a:pPr lvl="1"/>
            <a:r>
              <a:rPr lang="en-US" sz="1800" dirty="0">
                <a:solidFill>
                  <a:schemeClr val="tx1"/>
                </a:solidFill>
                <a:latin typeface="Comic Sans MS" panose="030F0702030302020204" pitchFamily="66" charset="0"/>
              </a:rPr>
              <a:t>Identifying the relevant genes could be used to prevent addiction</a:t>
            </a:r>
          </a:p>
          <a:p>
            <a:pPr marL="457200" lvl="1" indent="0">
              <a:buNone/>
            </a:pPr>
            <a:endParaRPr lang="en-US" dirty="0">
              <a:solidFill>
                <a:schemeClr val="tx1"/>
              </a:solidFill>
              <a:latin typeface="Comic Sans MS" panose="030F0702030302020204" pitchFamily="66" charset="0"/>
            </a:endParaRPr>
          </a:p>
          <a:p>
            <a:pPr lvl="1"/>
            <a:endParaRPr lang="en-US" sz="1800" dirty="0">
              <a:solidFill>
                <a:schemeClr val="tx1"/>
              </a:solidFill>
              <a:latin typeface="Comic Sans MS" panose="030F0702030302020204" pitchFamily="66" charset="0"/>
            </a:endParaRPr>
          </a:p>
          <a:p>
            <a:endParaRPr lang="en-US" sz="2000" dirty="0">
              <a:solidFill>
                <a:schemeClr val="tx1"/>
              </a:solidFill>
              <a:latin typeface="Comic Sans MS" panose="030F0702030302020204" pitchFamily="66" charset="0"/>
            </a:endParaRPr>
          </a:p>
        </p:txBody>
      </p:sp>
      <p:pic>
        <p:nvPicPr>
          <p:cNvPr id="4098" name="Picture 2" descr="Folding Revolution | Harvard Medical School">
            <a:extLst>
              <a:ext uri="{FF2B5EF4-FFF2-40B4-BE49-F238E27FC236}">
                <a16:creationId xmlns:a16="http://schemas.microsoft.com/office/drawing/2014/main" id="{B74FD638-883D-40DA-B6B1-A1F8AD179F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991157" y="2821159"/>
            <a:ext cx="4671690" cy="2363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2580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85C21-2361-3442-8CF6-E289EC65F592}"/>
              </a:ext>
            </a:extLst>
          </p:cNvPr>
          <p:cNvSpPr>
            <a:spLocks noGrp="1"/>
          </p:cNvSpPr>
          <p:nvPr>
            <p:ph type="title"/>
          </p:nvPr>
        </p:nvSpPr>
        <p:spPr>
          <a:xfrm>
            <a:off x="1289642" y="540027"/>
            <a:ext cx="9904831" cy="1280890"/>
          </a:xfrm>
        </p:spPr>
        <p:txBody>
          <a:bodyPr/>
          <a:lstStyle/>
          <a:p>
            <a:pPr algn="ctr"/>
            <a:r>
              <a:rPr lang="en-US" dirty="0">
                <a:latin typeface="Verdana" panose="020B0604030504040204" pitchFamily="34" charset="0"/>
                <a:ea typeface="Verdana" panose="020B0604030504040204" pitchFamily="34" charset="0"/>
                <a:cs typeface="Verdana" panose="020B0604030504040204" pitchFamily="34" charset="0"/>
              </a:rPr>
              <a:t>What can supercomputers be used for?</a:t>
            </a:r>
            <a:endParaRPr lang="en-US"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36" name="Content Placeholder 2">
            <a:extLst>
              <a:ext uri="{FF2B5EF4-FFF2-40B4-BE49-F238E27FC236}">
                <a16:creationId xmlns:a16="http://schemas.microsoft.com/office/drawing/2014/main" id="{4C99DB9F-C731-4B88-88B1-7578AE9B45AB}"/>
              </a:ext>
            </a:extLst>
          </p:cNvPr>
          <p:cNvSpPr>
            <a:spLocks noGrp="1"/>
          </p:cNvSpPr>
          <p:nvPr>
            <p:ph idx="1"/>
          </p:nvPr>
        </p:nvSpPr>
        <p:spPr>
          <a:xfrm>
            <a:off x="581735" y="1540189"/>
            <a:ext cx="10815937" cy="4925266"/>
          </a:xfrm>
        </p:spPr>
        <p:txBody>
          <a:bodyPr>
            <a:normAutofit/>
          </a:bodyPr>
          <a:lstStyle/>
          <a:p>
            <a:r>
              <a:rPr lang="en-US" sz="2000" dirty="0">
                <a:solidFill>
                  <a:schemeClr val="tx1"/>
                </a:solidFill>
                <a:latin typeface="Comic Sans MS" panose="030F0702030302020204" pitchFamily="66" charset="0"/>
              </a:rPr>
              <a:t>Discovering fundamental building blocks of the universe</a:t>
            </a:r>
          </a:p>
          <a:p>
            <a:pPr lvl="1"/>
            <a:r>
              <a:rPr lang="en-US" dirty="0">
                <a:solidFill>
                  <a:schemeClr val="tx1"/>
                </a:solidFill>
                <a:latin typeface="Comic Sans MS" panose="030F0702030302020204" pitchFamily="66" charset="0"/>
              </a:rPr>
              <a:t>Particle physicists discover new particles by colliding them together at high speeds in particle accelerators</a:t>
            </a:r>
          </a:p>
          <a:p>
            <a:pPr lvl="1"/>
            <a:r>
              <a:rPr lang="en-US" dirty="0">
                <a:solidFill>
                  <a:schemeClr val="tx1"/>
                </a:solidFill>
                <a:latin typeface="Comic Sans MS" panose="030F0702030302020204" pitchFamily="66" charset="0"/>
              </a:rPr>
              <a:t>These collisions generate an enormous amount of data. CERN, the largest accelerator, generates 50 Petabytes of data per day</a:t>
            </a:r>
          </a:p>
          <a:p>
            <a:pPr lvl="1"/>
            <a:r>
              <a:rPr lang="en-US" dirty="0">
                <a:solidFill>
                  <a:schemeClr val="tx1"/>
                </a:solidFill>
                <a:latin typeface="Comic Sans MS" panose="030F0702030302020204" pitchFamily="66" charset="0"/>
              </a:rPr>
              <a:t>Printed out, this would be about 50 trillion pages. It would take a human about 100 million years non-stop to read all this data.</a:t>
            </a:r>
          </a:p>
          <a:p>
            <a:pPr lvl="1"/>
            <a:r>
              <a:rPr lang="en-US" dirty="0">
                <a:solidFill>
                  <a:schemeClr val="tx1"/>
                </a:solidFill>
                <a:latin typeface="Comic Sans MS" panose="030F0702030302020204" pitchFamily="66" charset="0"/>
              </a:rPr>
              <a:t>It’s a good thing supercomputers can help with the analysis!</a:t>
            </a:r>
          </a:p>
          <a:p>
            <a:endParaRPr lang="en-US" sz="2000" dirty="0">
              <a:solidFill>
                <a:schemeClr val="tx1"/>
              </a:solidFill>
              <a:latin typeface="Comic Sans MS" panose="030F0702030302020204" pitchFamily="66" charset="0"/>
            </a:endParaRPr>
          </a:p>
        </p:txBody>
      </p:sp>
      <p:pic>
        <p:nvPicPr>
          <p:cNvPr id="3074" name="Picture 2" descr="A particle accelerator in a tunnel.">
            <a:extLst>
              <a:ext uri="{FF2B5EF4-FFF2-40B4-BE49-F238E27FC236}">
                <a16:creationId xmlns:a16="http://schemas.microsoft.com/office/drawing/2014/main" id="{D0F8BC76-D523-41E0-90EA-3758AD9BFD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6273" y="4340207"/>
            <a:ext cx="6204527" cy="2068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1279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85C21-2361-3442-8CF6-E289EC65F592}"/>
              </a:ext>
            </a:extLst>
          </p:cNvPr>
          <p:cNvSpPr>
            <a:spLocks noGrp="1"/>
          </p:cNvSpPr>
          <p:nvPr>
            <p:ph type="title"/>
          </p:nvPr>
        </p:nvSpPr>
        <p:spPr>
          <a:xfrm>
            <a:off x="1289642" y="540027"/>
            <a:ext cx="9904831" cy="1280890"/>
          </a:xfrm>
        </p:spPr>
        <p:txBody>
          <a:bodyPr/>
          <a:lstStyle/>
          <a:p>
            <a:pPr algn="ctr"/>
            <a:r>
              <a:rPr lang="en-US" dirty="0">
                <a:latin typeface="Verdana" panose="020B0604030504040204" pitchFamily="34" charset="0"/>
                <a:ea typeface="Verdana" panose="020B0604030504040204" pitchFamily="34" charset="0"/>
                <a:cs typeface="Verdana" panose="020B0604030504040204" pitchFamily="34" charset="0"/>
              </a:rPr>
              <a:t>What can supercomputers be used for?</a:t>
            </a:r>
            <a:endParaRPr lang="en-US"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36" name="Content Placeholder 2">
            <a:extLst>
              <a:ext uri="{FF2B5EF4-FFF2-40B4-BE49-F238E27FC236}">
                <a16:creationId xmlns:a16="http://schemas.microsoft.com/office/drawing/2014/main" id="{4C99DB9F-C731-4B88-88B1-7578AE9B45AB}"/>
              </a:ext>
            </a:extLst>
          </p:cNvPr>
          <p:cNvSpPr>
            <a:spLocks noGrp="1"/>
          </p:cNvSpPr>
          <p:nvPr>
            <p:ph idx="1"/>
          </p:nvPr>
        </p:nvSpPr>
        <p:spPr>
          <a:xfrm>
            <a:off x="581735" y="1540189"/>
            <a:ext cx="10815937" cy="4925266"/>
          </a:xfrm>
        </p:spPr>
        <p:txBody>
          <a:bodyPr>
            <a:normAutofit/>
          </a:bodyPr>
          <a:lstStyle/>
          <a:p>
            <a:r>
              <a:rPr lang="en-US" sz="2000" dirty="0">
                <a:solidFill>
                  <a:schemeClr val="tx1"/>
                </a:solidFill>
                <a:latin typeface="Comic Sans MS" panose="030F0702030302020204" pitchFamily="66" charset="0"/>
              </a:rPr>
              <a:t>Discovering new materials – What we’re going to do in this workshop!</a:t>
            </a:r>
            <a:endParaRPr lang="en-US" sz="1800" dirty="0">
              <a:solidFill>
                <a:schemeClr val="tx1"/>
              </a:solidFill>
              <a:latin typeface="Comic Sans MS" panose="030F0702030302020204" pitchFamily="66" charset="0"/>
            </a:endParaRPr>
          </a:p>
          <a:p>
            <a:pPr lvl="1"/>
            <a:endParaRPr lang="en-US" sz="1800" dirty="0">
              <a:solidFill>
                <a:schemeClr val="tx1"/>
              </a:solidFill>
              <a:latin typeface="Comic Sans MS" panose="030F0702030302020204" pitchFamily="66" charset="0"/>
            </a:endParaRPr>
          </a:p>
          <a:p>
            <a:endParaRPr lang="en-US" sz="2000" dirty="0">
              <a:solidFill>
                <a:schemeClr val="tx1"/>
              </a:solidFill>
              <a:latin typeface="Comic Sans MS" panose="030F0702030302020204" pitchFamily="66" charset="0"/>
            </a:endParaRPr>
          </a:p>
        </p:txBody>
      </p:sp>
      <p:pic>
        <p:nvPicPr>
          <p:cNvPr id="5122" name="Picture 2" descr="Discovering and understanding materials through computation | Nature  Materials">
            <a:extLst>
              <a:ext uri="{FF2B5EF4-FFF2-40B4-BE49-F238E27FC236}">
                <a16:creationId xmlns:a16="http://schemas.microsoft.com/office/drawing/2014/main" id="{8AC16355-667F-4823-84E5-8DD8B43E83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309"/>
          <a:stretch/>
        </p:blipFill>
        <p:spPr bwMode="auto">
          <a:xfrm>
            <a:off x="1229414" y="2589786"/>
            <a:ext cx="9733171" cy="3239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8868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85C21-2361-3442-8CF6-E289EC65F592}"/>
              </a:ext>
            </a:extLst>
          </p:cNvPr>
          <p:cNvSpPr>
            <a:spLocks noGrp="1"/>
          </p:cNvSpPr>
          <p:nvPr>
            <p:ph type="title"/>
          </p:nvPr>
        </p:nvSpPr>
        <p:spPr>
          <a:xfrm>
            <a:off x="1289642" y="540027"/>
            <a:ext cx="8911687" cy="1280890"/>
          </a:xfrm>
        </p:spPr>
        <p:txBody>
          <a:bodyPr/>
          <a:lstStyle/>
          <a:p>
            <a:pPr algn="ctr"/>
            <a:r>
              <a:rPr lang="en-US" dirty="0">
                <a:latin typeface="Verdana" panose="020B0604030504040204" pitchFamily="34" charset="0"/>
                <a:ea typeface="Verdana" panose="020B0604030504040204" pitchFamily="34" charset="0"/>
                <a:cs typeface="Verdana" panose="020B0604030504040204" pitchFamily="34" charset="0"/>
              </a:rPr>
              <a:t>LEARNING</a:t>
            </a:r>
            <a:r>
              <a:rPr lang="en-US"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 GOALS</a:t>
            </a:r>
          </a:p>
        </p:txBody>
      </p:sp>
      <p:sp>
        <p:nvSpPr>
          <p:cNvPr id="3" name="Content Placeholder 2">
            <a:extLst>
              <a:ext uri="{FF2B5EF4-FFF2-40B4-BE49-F238E27FC236}">
                <a16:creationId xmlns:a16="http://schemas.microsoft.com/office/drawing/2014/main" id="{A1DB5512-87E1-B445-B644-8B92BA4F942C}"/>
              </a:ext>
            </a:extLst>
          </p:cNvPr>
          <p:cNvSpPr>
            <a:spLocks noGrp="1"/>
          </p:cNvSpPr>
          <p:nvPr>
            <p:ph idx="1"/>
          </p:nvPr>
        </p:nvSpPr>
        <p:spPr>
          <a:xfrm>
            <a:off x="581736" y="1540189"/>
            <a:ext cx="8915400" cy="3777622"/>
          </a:xfrm>
        </p:spPr>
        <p:txBody>
          <a:bodyPr>
            <a:normAutofit/>
          </a:bodyPr>
          <a:lstStyle/>
          <a:p>
            <a:r>
              <a:rPr lang="en-US" sz="2000" dirty="0">
                <a:solidFill>
                  <a:schemeClr val="tx1"/>
                </a:solidFill>
                <a:latin typeface="Comic Sans MS" panose="030F0902030302020204" pitchFamily="66" charset="0"/>
              </a:rPr>
              <a:t>What is a computer, and how does it “compute”?</a:t>
            </a:r>
          </a:p>
          <a:p>
            <a:r>
              <a:rPr lang="en-US" sz="2000" dirty="0">
                <a:solidFill>
                  <a:schemeClr val="tx1"/>
                </a:solidFill>
                <a:latin typeface="Comic Sans MS" panose="030F0902030302020204" pitchFamily="66" charset="0"/>
              </a:rPr>
              <a:t>What makes supercomputers super?</a:t>
            </a:r>
          </a:p>
          <a:p>
            <a:r>
              <a:rPr lang="en-US" sz="2000" dirty="0">
                <a:solidFill>
                  <a:schemeClr val="tx1"/>
                </a:solidFill>
                <a:latin typeface="Comic Sans MS" panose="030F0902030302020204" pitchFamily="66" charset="0"/>
              </a:rPr>
              <a:t>Some examples of supercomputers in action</a:t>
            </a:r>
          </a:p>
          <a:p>
            <a:endParaRPr lang="en-US" sz="2000" dirty="0"/>
          </a:p>
        </p:txBody>
      </p:sp>
    </p:spTree>
    <p:extLst>
      <p:ext uri="{BB962C8B-B14F-4D97-AF65-F5344CB8AC3E}">
        <p14:creationId xmlns:p14="http://schemas.microsoft.com/office/powerpoint/2010/main" val="2393598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85C21-2361-3442-8CF6-E289EC65F592}"/>
              </a:ext>
            </a:extLst>
          </p:cNvPr>
          <p:cNvSpPr>
            <a:spLocks noGrp="1"/>
          </p:cNvSpPr>
          <p:nvPr>
            <p:ph type="title"/>
          </p:nvPr>
        </p:nvSpPr>
        <p:spPr>
          <a:xfrm>
            <a:off x="1289642" y="540027"/>
            <a:ext cx="8911687" cy="1280890"/>
          </a:xfrm>
        </p:spPr>
        <p:txBody>
          <a:bodyPr/>
          <a:lstStyle/>
          <a:p>
            <a:pPr algn="ctr"/>
            <a:r>
              <a:rPr lang="en-US" dirty="0">
                <a:latin typeface="Verdana" panose="020B0604030504040204" pitchFamily="34" charset="0"/>
                <a:ea typeface="Verdana" panose="020B0604030504040204" pitchFamily="34" charset="0"/>
                <a:cs typeface="Verdana" panose="020B0604030504040204" pitchFamily="34" charset="0"/>
              </a:rPr>
              <a:t>LEARNING</a:t>
            </a:r>
            <a:r>
              <a:rPr lang="en-US"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 GOALS</a:t>
            </a:r>
          </a:p>
        </p:txBody>
      </p:sp>
      <p:sp>
        <p:nvSpPr>
          <p:cNvPr id="3" name="Content Placeholder 2">
            <a:extLst>
              <a:ext uri="{FF2B5EF4-FFF2-40B4-BE49-F238E27FC236}">
                <a16:creationId xmlns:a16="http://schemas.microsoft.com/office/drawing/2014/main" id="{A1DB5512-87E1-B445-B644-8B92BA4F942C}"/>
              </a:ext>
            </a:extLst>
          </p:cNvPr>
          <p:cNvSpPr>
            <a:spLocks noGrp="1"/>
          </p:cNvSpPr>
          <p:nvPr>
            <p:ph idx="1"/>
          </p:nvPr>
        </p:nvSpPr>
        <p:spPr>
          <a:xfrm>
            <a:off x="581736" y="1540189"/>
            <a:ext cx="8915400" cy="3777622"/>
          </a:xfrm>
        </p:spPr>
        <p:txBody>
          <a:bodyPr>
            <a:normAutofit/>
          </a:bodyPr>
          <a:lstStyle/>
          <a:p>
            <a:r>
              <a:rPr lang="en-US" sz="2000" dirty="0">
                <a:solidFill>
                  <a:srgbClr val="FF0000"/>
                </a:solidFill>
                <a:latin typeface="Comic Sans MS" panose="030F0902030302020204" pitchFamily="66" charset="0"/>
              </a:rPr>
              <a:t>What is a computer, and how does it “compute”?</a:t>
            </a:r>
          </a:p>
          <a:p>
            <a:r>
              <a:rPr lang="en-US" sz="2000" dirty="0">
                <a:solidFill>
                  <a:schemeClr val="tx1"/>
                </a:solidFill>
                <a:latin typeface="Comic Sans MS" panose="030F0902030302020204" pitchFamily="66" charset="0"/>
              </a:rPr>
              <a:t>What makes supercomputers super?</a:t>
            </a:r>
          </a:p>
          <a:p>
            <a:r>
              <a:rPr lang="en-US" sz="2000" dirty="0">
                <a:solidFill>
                  <a:schemeClr val="tx1"/>
                </a:solidFill>
                <a:latin typeface="Comic Sans MS" panose="030F0902030302020204" pitchFamily="66" charset="0"/>
              </a:rPr>
              <a:t>Some example of supercomputers in action</a:t>
            </a:r>
          </a:p>
          <a:p>
            <a:endParaRPr lang="en-US" sz="2000" dirty="0"/>
          </a:p>
        </p:txBody>
      </p:sp>
    </p:spTree>
    <p:extLst>
      <p:ext uri="{BB962C8B-B14F-4D97-AF65-F5344CB8AC3E}">
        <p14:creationId xmlns:p14="http://schemas.microsoft.com/office/powerpoint/2010/main" val="2821204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85C21-2361-3442-8CF6-E289EC65F592}"/>
              </a:ext>
            </a:extLst>
          </p:cNvPr>
          <p:cNvSpPr>
            <a:spLocks noGrp="1"/>
          </p:cNvSpPr>
          <p:nvPr>
            <p:ph type="title"/>
          </p:nvPr>
        </p:nvSpPr>
        <p:spPr>
          <a:xfrm>
            <a:off x="1289642" y="540027"/>
            <a:ext cx="8911687" cy="1280890"/>
          </a:xfrm>
        </p:spPr>
        <p:txBody>
          <a:bodyPr/>
          <a:lstStyle/>
          <a:p>
            <a:pPr algn="ctr"/>
            <a:r>
              <a:rPr lang="en-US"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The Building Blocks of a Computer</a:t>
            </a:r>
          </a:p>
        </p:txBody>
      </p:sp>
      <p:sp>
        <p:nvSpPr>
          <p:cNvPr id="3" name="Content Placeholder 2">
            <a:extLst>
              <a:ext uri="{FF2B5EF4-FFF2-40B4-BE49-F238E27FC236}">
                <a16:creationId xmlns:a16="http://schemas.microsoft.com/office/drawing/2014/main" id="{A1DB5512-87E1-B445-B644-8B92BA4F942C}"/>
              </a:ext>
            </a:extLst>
          </p:cNvPr>
          <p:cNvSpPr>
            <a:spLocks noGrp="1"/>
          </p:cNvSpPr>
          <p:nvPr>
            <p:ph idx="1"/>
          </p:nvPr>
        </p:nvSpPr>
        <p:spPr>
          <a:xfrm>
            <a:off x="581736" y="1540189"/>
            <a:ext cx="6935538" cy="3777622"/>
          </a:xfrm>
        </p:spPr>
        <p:txBody>
          <a:bodyPr>
            <a:normAutofit/>
          </a:bodyPr>
          <a:lstStyle/>
          <a:p>
            <a:r>
              <a:rPr lang="en-US" sz="2000" dirty="0">
                <a:solidFill>
                  <a:schemeClr val="tx1"/>
                </a:solidFill>
                <a:latin typeface="Comic Sans MS" panose="030F0902030302020204" pitchFamily="66" charset="0"/>
              </a:rPr>
              <a:t>Computers store and process information in the form of ones (1) and zeros (0)</a:t>
            </a:r>
          </a:p>
          <a:p>
            <a:pPr lvl="1"/>
            <a:r>
              <a:rPr lang="en-US" sz="1800" dirty="0">
                <a:solidFill>
                  <a:srgbClr val="FF0000"/>
                </a:solidFill>
                <a:latin typeface="Comic Sans MS" panose="030F0902030302020204" pitchFamily="66" charset="0"/>
              </a:rPr>
              <a:t>Binary code </a:t>
            </a:r>
            <a:r>
              <a:rPr lang="en-US" sz="1800" dirty="0">
                <a:solidFill>
                  <a:schemeClr val="tx1"/>
                </a:solidFill>
                <a:latin typeface="Comic Sans MS" panose="030F0902030302020204" pitchFamily="66" charset="0"/>
              </a:rPr>
              <a:t>– every letter/number/instruction  is encoded as a specific digital string of 1’s and 0’s</a:t>
            </a:r>
          </a:p>
          <a:p>
            <a:r>
              <a:rPr lang="en-US" sz="2000" dirty="0">
                <a:latin typeface="Comic Sans MS" panose="030F0702030302020204" pitchFamily="66" charset="0"/>
              </a:rPr>
              <a:t>Physically, every one or zero is represented by a </a:t>
            </a:r>
            <a:r>
              <a:rPr lang="en-US" sz="2000" dirty="0">
                <a:solidFill>
                  <a:srgbClr val="FF0000"/>
                </a:solidFill>
                <a:latin typeface="Comic Sans MS" panose="030F0702030302020204" pitchFamily="66" charset="0"/>
              </a:rPr>
              <a:t>transistor</a:t>
            </a:r>
          </a:p>
          <a:p>
            <a:pPr lvl="1"/>
            <a:r>
              <a:rPr lang="en-US" sz="1800" dirty="0">
                <a:solidFill>
                  <a:schemeClr val="tx1"/>
                </a:solidFill>
                <a:latin typeface="Comic Sans MS" panose="030F0702030302020204" pitchFamily="66" charset="0"/>
              </a:rPr>
              <a:t>Each transistor can be thought of as a switch</a:t>
            </a:r>
          </a:p>
          <a:p>
            <a:pPr lvl="1"/>
            <a:r>
              <a:rPr lang="en-US" sz="1800" dirty="0">
                <a:solidFill>
                  <a:schemeClr val="tx1"/>
                </a:solidFill>
                <a:latin typeface="Comic Sans MS" panose="030F0702030302020204" pitchFamily="66" charset="0"/>
              </a:rPr>
              <a:t>“On”=1 and “off”=0</a:t>
            </a:r>
          </a:p>
          <a:p>
            <a:pPr lvl="1"/>
            <a:r>
              <a:rPr lang="en-US" sz="1800" dirty="0">
                <a:solidFill>
                  <a:schemeClr val="tx1"/>
                </a:solidFill>
                <a:latin typeface="Comic Sans MS" panose="030F0702030302020204" pitchFamily="66" charset="0"/>
              </a:rPr>
              <a:t>A small electrical voltage is used to switch the transistor from “off” to “on”</a:t>
            </a:r>
          </a:p>
        </p:txBody>
      </p:sp>
      <p:pic>
        <p:nvPicPr>
          <p:cNvPr id="1026" name="Picture 2" descr="How does &amp;#39;seeing the code&amp;#39; help Neo? - Science Fiction &amp;amp; Fantasy Stack  Exchange">
            <a:extLst>
              <a:ext uri="{FF2B5EF4-FFF2-40B4-BE49-F238E27FC236}">
                <a16:creationId xmlns:a16="http://schemas.microsoft.com/office/drawing/2014/main" id="{8FEA0833-4AC2-4BB5-8A32-6E03792A3B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7274" y="2821079"/>
            <a:ext cx="3003176" cy="227806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F11419F4-9E79-4E37-B5D8-BBC75B65AED0}"/>
              </a:ext>
            </a:extLst>
          </p:cNvPr>
          <p:cNvGrpSpPr/>
          <p:nvPr/>
        </p:nvGrpSpPr>
        <p:grpSpPr>
          <a:xfrm>
            <a:off x="7939975" y="1579932"/>
            <a:ext cx="3789902" cy="2600697"/>
            <a:chOff x="8126088" y="968667"/>
            <a:chExt cx="3789902" cy="2600697"/>
          </a:xfrm>
        </p:grpSpPr>
        <p:pic>
          <p:nvPicPr>
            <p:cNvPr id="1028" name="Picture 4" descr="Binary Matrix by VProxy on Envato Elements">
              <a:extLst>
                <a:ext uri="{FF2B5EF4-FFF2-40B4-BE49-F238E27FC236}">
                  <a16:creationId xmlns:a16="http://schemas.microsoft.com/office/drawing/2014/main" id="{D708E9F0-D536-4B28-B6BB-5E6953E03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5338" y="968667"/>
              <a:ext cx="2460652" cy="1640435"/>
            </a:xfrm>
            <a:prstGeom prst="rect">
              <a:avLst/>
            </a:prstGeom>
            <a:noFill/>
            <a:ln>
              <a:solidFill>
                <a:srgbClr val="FF00FF"/>
              </a:solidFill>
            </a:ln>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EBEE75F-B8E6-4051-ABE0-223628BD77DB}"/>
                </a:ext>
              </a:extLst>
            </p:cNvPr>
            <p:cNvSpPr/>
            <p:nvPr/>
          </p:nvSpPr>
          <p:spPr>
            <a:xfrm>
              <a:off x="8126088" y="3128328"/>
              <a:ext cx="720436" cy="441036"/>
            </a:xfrm>
            <a:prstGeom prst="rect">
              <a:avLst/>
            </a:prstGeom>
            <a:no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004ADB9C-3221-48A0-8C65-FFE5F681E7B3}"/>
                </a:ext>
              </a:extLst>
            </p:cNvPr>
            <p:cNvCxnSpPr/>
            <p:nvPr/>
          </p:nvCxnSpPr>
          <p:spPr>
            <a:xfrm flipV="1">
              <a:off x="8846524" y="2602410"/>
              <a:ext cx="608814" cy="525918"/>
            </a:xfrm>
            <a:prstGeom prst="line">
              <a:avLst/>
            </a:prstGeom>
            <a:ln>
              <a:solidFill>
                <a:srgbClr val="FF00F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67692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85C21-2361-3442-8CF6-E289EC65F592}"/>
              </a:ext>
            </a:extLst>
          </p:cNvPr>
          <p:cNvSpPr>
            <a:spLocks noGrp="1"/>
          </p:cNvSpPr>
          <p:nvPr>
            <p:ph type="title"/>
          </p:nvPr>
        </p:nvSpPr>
        <p:spPr>
          <a:xfrm>
            <a:off x="1289642" y="540027"/>
            <a:ext cx="8911687" cy="1280890"/>
          </a:xfrm>
        </p:spPr>
        <p:txBody>
          <a:bodyPr/>
          <a:lstStyle/>
          <a:p>
            <a:pPr algn="ctr"/>
            <a:r>
              <a:rPr lang="en-US"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The Building Blocks of a Computer</a:t>
            </a:r>
          </a:p>
        </p:txBody>
      </p:sp>
      <p:sp>
        <p:nvSpPr>
          <p:cNvPr id="3" name="Content Placeholder 2">
            <a:extLst>
              <a:ext uri="{FF2B5EF4-FFF2-40B4-BE49-F238E27FC236}">
                <a16:creationId xmlns:a16="http://schemas.microsoft.com/office/drawing/2014/main" id="{A1DB5512-87E1-B445-B644-8B92BA4F942C}"/>
              </a:ext>
            </a:extLst>
          </p:cNvPr>
          <p:cNvSpPr>
            <a:spLocks noGrp="1"/>
          </p:cNvSpPr>
          <p:nvPr>
            <p:ph idx="1"/>
          </p:nvPr>
        </p:nvSpPr>
        <p:spPr>
          <a:xfrm>
            <a:off x="581736" y="1540189"/>
            <a:ext cx="6935538" cy="3777622"/>
          </a:xfrm>
        </p:spPr>
        <p:txBody>
          <a:bodyPr>
            <a:normAutofit/>
          </a:bodyPr>
          <a:lstStyle/>
          <a:p>
            <a:r>
              <a:rPr lang="en-US" sz="2000" dirty="0">
                <a:solidFill>
                  <a:schemeClr val="tx1"/>
                </a:solidFill>
                <a:latin typeface="Comic Sans MS" panose="030F0902030302020204" pitchFamily="66" charset="0"/>
              </a:rPr>
              <a:t>Earliest 1’s and 0’s were vacuum tubes</a:t>
            </a:r>
          </a:p>
          <a:p>
            <a:pPr lvl="1"/>
            <a:r>
              <a:rPr lang="en-US" sz="1800" dirty="0">
                <a:solidFill>
                  <a:schemeClr val="tx1"/>
                </a:solidFill>
                <a:latin typeface="Comic Sans MS" panose="030F0902030302020204" pitchFamily="66" charset="0"/>
              </a:rPr>
              <a:t>A lot like a light bulb!</a:t>
            </a:r>
          </a:p>
          <a:p>
            <a:r>
              <a:rPr lang="en-US" dirty="0">
                <a:solidFill>
                  <a:schemeClr val="tx1"/>
                </a:solidFill>
                <a:latin typeface="Comic Sans MS" panose="030F0702030302020204" pitchFamily="66" charset="0"/>
              </a:rPr>
              <a:t>1945 – ENIAC (Electronic Numerical Integrator and Computer), the first programmable, electronic, digital computer, is invented at the University of Pennsylvania</a:t>
            </a:r>
          </a:p>
          <a:p>
            <a:pPr lvl="1"/>
            <a:r>
              <a:rPr lang="en-US" sz="1800" dirty="0">
                <a:solidFill>
                  <a:schemeClr val="tx1"/>
                </a:solidFill>
                <a:latin typeface="Comic Sans MS" panose="030F0702030302020204" pitchFamily="66" charset="0"/>
              </a:rPr>
              <a:t>17,468 vacuum tubes!</a:t>
            </a:r>
          </a:p>
        </p:txBody>
      </p:sp>
      <p:pic>
        <p:nvPicPr>
          <p:cNvPr id="2050" name="Picture 2">
            <a:extLst>
              <a:ext uri="{FF2B5EF4-FFF2-40B4-BE49-F238E27FC236}">
                <a16:creationId xmlns:a16="http://schemas.microsoft.com/office/drawing/2014/main" id="{F9ADD02C-5170-47C1-942B-5472F985DA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2335" y="1384030"/>
            <a:ext cx="3819877" cy="185821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EE011C26-2F19-42B3-8C53-6DBB5957FC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7733" y="4045253"/>
            <a:ext cx="2792557" cy="2545115"/>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6C4B204E-79D2-448B-A077-CB73837CB793}"/>
              </a:ext>
            </a:extLst>
          </p:cNvPr>
          <p:cNvGrpSpPr/>
          <p:nvPr/>
        </p:nvGrpSpPr>
        <p:grpSpPr>
          <a:xfrm>
            <a:off x="5683701" y="3888154"/>
            <a:ext cx="5926563" cy="2702214"/>
            <a:chOff x="5706287" y="3752246"/>
            <a:chExt cx="5926563" cy="2702214"/>
          </a:xfrm>
        </p:grpSpPr>
        <p:pic>
          <p:nvPicPr>
            <p:cNvPr id="2054" name="Picture 6" descr="ENIAC tube change - CHM Revolution">
              <a:extLst>
                <a:ext uri="{FF2B5EF4-FFF2-40B4-BE49-F238E27FC236}">
                  <a16:creationId xmlns:a16="http://schemas.microsoft.com/office/drawing/2014/main" id="{C5756E6F-C54C-4706-9687-44141194C0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6287" y="3752246"/>
              <a:ext cx="3464377" cy="27022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0A19C1C-BAF9-4954-8C6D-F800D792FC7E}"/>
                </a:ext>
              </a:extLst>
            </p:cNvPr>
            <p:cNvSpPr txBox="1"/>
            <p:nvPr/>
          </p:nvSpPr>
          <p:spPr>
            <a:xfrm>
              <a:off x="9231395" y="3776804"/>
              <a:ext cx="2401455" cy="2677656"/>
            </a:xfrm>
            <a:prstGeom prst="rect">
              <a:avLst/>
            </a:prstGeom>
            <a:noFill/>
          </p:spPr>
          <p:txBody>
            <a:bodyPr wrap="square" rtlCol="0">
              <a:spAutoFit/>
            </a:bodyPr>
            <a:lstStyle/>
            <a:p>
              <a:pPr algn="l" fontAlgn="base"/>
              <a:r>
                <a:rPr lang="en-US" sz="1400" b="0" i="0" dirty="0">
                  <a:solidFill>
                    <a:srgbClr val="FF0000"/>
                  </a:solidFill>
                  <a:effectLst/>
                  <a:latin typeface="Comic Sans MS" panose="030F0702030302020204" pitchFamily="66" charset="0"/>
                </a:rPr>
                <a:t>ENIAC lost one vacuum tube roughly every day or two. With almost 18,000 tubes, locating and replacing the failed one was challenging. Over time, however, the maintenance team developed the skill to fix a problem in just 15 minutes.</a:t>
              </a:r>
              <a:br>
                <a:rPr lang="en-US" sz="1400" dirty="0">
                  <a:solidFill>
                    <a:srgbClr val="FF0000"/>
                  </a:solidFill>
                  <a:latin typeface="Comic Sans MS" panose="030F0702030302020204" pitchFamily="66" charset="0"/>
                </a:rPr>
              </a:br>
              <a:endParaRPr lang="en-US" sz="1400" dirty="0">
                <a:solidFill>
                  <a:srgbClr val="FF0000"/>
                </a:solidFill>
                <a:latin typeface="Comic Sans MS" panose="030F0702030302020204" pitchFamily="66" charset="0"/>
              </a:endParaRPr>
            </a:p>
          </p:txBody>
        </p:sp>
      </p:grpSp>
    </p:spTree>
    <p:extLst>
      <p:ext uri="{BB962C8B-B14F-4D97-AF65-F5344CB8AC3E}">
        <p14:creationId xmlns:p14="http://schemas.microsoft.com/office/powerpoint/2010/main" val="414907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85C21-2361-3442-8CF6-E289EC65F592}"/>
              </a:ext>
            </a:extLst>
          </p:cNvPr>
          <p:cNvSpPr>
            <a:spLocks noGrp="1"/>
          </p:cNvSpPr>
          <p:nvPr>
            <p:ph type="title"/>
          </p:nvPr>
        </p:nvSpPr>
        <p:spPr>
          <a:xfrm>
            <a:off x="1289642" y="540027"/>
            <a:ext cx="8911687" cy="1280890"/>
          </a:xfrm>
        </p:spPr>
        <p:txBody>
          <a:bodyPr/>
          <a:lstStyle/>
          <a:p>
            <a:pPr algn="ctr"/>
            <a:r>
              <a:rPr lang="en-US"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The Building Blocks of a Computer</a:t>
            </a:r>
          </a:p>
        </p:txBody>
      </p:sp>
      <p:sp>
        <p:nvSpPr>
          <p:cNvPr id="3" name="Content Placeholder 2">
            <a:extLst>
              <a:ext uri="{FF2B5EF4-FFF2-40B4-BE49-F238E27FC236}">
                <a16:creationId xmlns:a16="http://schemas.microsoft.com/office/drawing/2014/main" id="{A1DB5512-87E1-B445-B644-8B92BA4F942C}"/>
              </a:ext>
            </a:extLst>
          </p:cNvPr>
          <p:cNvSpPr>
            <a:spLocks noGrp="1"/>
          </p:cNvSpPr>
          <p:nvPr>
            <p:ph idx="1"/>
          </p:nvPr>
        </p:nvSpPr>
        <p:spPr>
          <a:xfrm>
            <a:off x="581735" y="1540188"/>
            <a:ext cx="7915719" cy="4952975"/>
          </a:xfrm>
        </p:spPr>
        <p:txBody>
          <a:bodyPr>
            <a:normAutofit/>
          </a:bodyPr>
          <a:lstStyle/>
          <a:p>
            <a:r>
              <a:rPr lang="en-US" sz="2000" dirty="0">
                <a:solidFill>
                  <a:schemeClr val="tx1"/>
                </a:solidFill>
                <a:latin typeface="Comic Sans MS" panose="030F0902030302020204" pitchFamily="66" charset="0"/>
              </a:rPr>
              <a:t>1947 – John Bardeen and Walter Brattain invent the first transistor at Bell labs</a:t>
            </a:r>
          </a:p>
          <a:p>
            <a:pPr lvl="1"/>
            <a:r>
              <a:rPr lang="en-US" sz="1800" dirty="0">
                <a:solidFill>
                  <a:schemeClr val="tx1"/>
                </a:solidFill>
                <a:latin typeface="Comic Sans MS" panose="030F0902030302020204" pitchFamily="66" charset="0"/>
              </a:rPr>
              <a:t>Three terminal switch</a:t>
            </a:r>
          </a:p>
          <a:p>
            <a:pPr lvl="1"/>
            <a:r>
              <a:rPr lang="en-US" sz="1800" dirty="0">
                <a:solidFill>
                  <a:schemeClr val="tx1"/>
                </a:solidFill>
                <a:latin typeface="Comic Sans MS" panose="030F0902030302020204" pitchFamily="66" charset="0"/>
              </a:rPr>
              <a:t>Applying a voltage through one terminal allows current to flow through the other two terminals</a:t>
            </a:r>
          </a:p>
          <a:p>
            <a:r>
              <a:rPr lang="en-US" sz="2000" dirty="0">
                <a:solidFill>
                  <a:schemeClr val="tx1"/>
                </a:solidFill>
                <a:latin typeface="Comic Sans MS" panose="030F0902030302020204" pitchFamily="66" charset="0"/>
              </a:rPr>
              <a:t>1956 Bardeen, Brattain and Shockley share the Nobel prize in physics</a:t>
            </a:r>
          </a:p>
          <a:p>
            <a:r>
              <a:rPr lang="en-US" sz="2000" dirty="0">
                <a:solidFill>
                  <a:schemeClr val="tx1"/>
                </a:solidFill>
                <a:latin typeface="Comic Sans MS" panose="030F0902030302020204" pitchFamily="66" charset="0"/>
              </a:rPr>
              <a:t>Challenge – many transistors have to be connected together to make a computer</a:t>
            </a:r>
          </a:p>
          <a:p>
            <a:r>
              <a:rPr lang="en-US" sz="2000" dirty="0">
                <a:solidFill>
                  <a:schemeClr val="tx1"/>
                </a:solidFill>
                <a:latin typeface="Comic Sans MS" panose="030F0902030302020204" pitchFamily="66" charset="0"/>
              </a:rPr>
              <a:t>1957 – Jack Kilby invents the first integrated circuit at Texas Instruments</a:t>
            </a:r>
          </a:p>
          <a:p>
            <a:pPr lvl="1"/>
            <a:r>
              <a:rPr lang="en-US" sz="1800" dirty="0">
                <a:solidFill>
                  <a:schemeClr val="tx1"/>
                </a:solidFill>
                <a:latin typeface="Comic Sans MS" panose="030F0902030302020204" pitchFamily="66" charset="0"/>
              </a:rPr>
              <a:t>Many transistors integrated together on a single </a:t>
            </a:r>
            <a:r>
              <a:rPr lang="en-US" sz="1800" dirty="0">
                <a:solidFill>
                  <a:srgbClr val="FF0000"/>
                </a:solidFill>
                <a:latin typeface="Comic Sans MS" panose="030F0902030302020204" pitchFamily="66" charset="0"/>
              </a:rPr>
              <a:t>chip</a:t>
            </a:r>
          </a:p>
          <a:p>
            <a:r>
              <a:rPr lang="en-US" sz="2000" dirty="0">
                <a:solidFill>
                  <a:schemeClr val="tx1"/>
                </a:solidFill>
                <a:latin typeface="Comic Sans MS" panose="030F0902030302020204" pitchFamily="66" charset="0"/>
              </a:rPr>
              <a:t>2000 Kilby wins Nobel Prize</a:t>
            </a:r>
          </a:p>
          <a:p>
            <a:endParaRPr lang="en-US" sz="2000" dirty="0">
              <a:solidFill>
                <a:schemeClr val="tx1"/>
              </a:solidFill>
              <a:latin typeface="Comic Sans MS" panose="030F0702030302020204" pitchFamily="66" charset="0"/>
            </a:endParaRPr>
          </a:p>
        </p:txBody>
      </p:sp>
      <p:pic>
        <p:nvPicPr>
          <p:cNvPr id="3074" name="Picture 2">
            <a:extLst>
              <a:ext uri="{FF2B5EF4-FFF2-40B4-BE49-F238E27FC236}">
                <a16:creationId xmlns:a16="http://schemas.microsoft.com/office/drawing/2014/main" id="{C4542BB2-C05F-4488-97C9-E6A484576B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6579" y="1251799"/>
            <a:ext cx="2517960" cy="225609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DA35AE1-DD00-4C7C-935F-7B2ACBFB1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6124" y="3665284"/>
            <a:ext cx="2066293" cy="137218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042FB32D-E52D-40E1-AB61-FBC68DCCD9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3997" y="5166885"/>
            <a:ext cx="2170545" cy="1627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7037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07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85C21-2361-3442-8CF6-E289EC65F592}"/>
              </a:ext>
            </a:extLst>
          </p:cNvPr>
          <p:cNvSpPr>
            <a:spLocks noGrp="1"/>
          </p:cNvSpPr>
          <p:nvPr>
            <p:ph type="title"/>
          </p:nvPr>
        </p:nvSpPr>
        <p:spPr>
          <a:xfrm>
            <a:off x="1289642" y="540027"/>
            <a:ext cx="8911687" cy="1280890"/>
          </a:xfrm>
        </p:spPr>
        <p:txBody>
          <a:bodyPr/>
          <a:lstStyle/>
          <a:p>
            <a:pPr algn="ctr"/>
            <a:r>
              <a:rPr lang="en-US"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History of the Microchip</a:t>
            </a:r>
          </a:p>
        </p:txBody>
      </p:sp>
      <p:sp>
        <p:nvSpPr>
          <p:cNvPr id="3" name="Content Placeholder 2">
            <a:extLst>
              <a:ext uri="{FF2B5EF4-FFF2-40B4-BE49-F238E27FC236}">
                <a16:creationId xmlns:a16="http://schemas.microsoft.com/office/drawing/2014/main" id="{A1DB5512-87E1-B445-B644-8B92BA4F942C}"/>
              </a:ext>
            </a:extLst>
          </p:cNvPr>
          <p:cNvSpPr>
            <a:spLocks noGrp="1"/>
          </p:cNvSpPr>
          <p:nvPr>
            <p:ph idx="1"/>
          </p:nvPr>
        </p:nvSpPr>
        <p:spPr>
          <a:xfrm>
            <a:off x="581735" y="1540188"/>
            <a:ext cx="7186047" cy="4952975"/>
          </a:xfrm>
        </p:spPr>
        <p:txBody>
          <a:bodyPr>
            <a:normAutofit lnSpcReduction="10000"/>
          </a:bodyPr>
          <a:lstStyle/>
          <a:p>
            <a:r>
              <a:rPr lang="en-US" sz="2000" dirty="0">
                <a:solidFill>
                  <a:schemeClr val="tx1"/>
                </a:solidFill>
                <a:latin typeface="Comic Sans MS" panose="030F0902030302020204" pitchFamily="66" charset="0"/>
              </a:rPr>
              <a:t>Over the years, transistors get smaller and smaller, so you can fit more of them on a single chip</a:t>
            </a:r>
          </a:p>
          <a:p>
            <a:r>
              <a:rPr lang="en-US" sz="2000" dirty="0">
                <a:solidFill>
                  <a:schemeClr val="tx1"/>
                </a:solidFill>
                <a:latin typeface="Comic Sans MS" panose="030F0902030302020204" pitchFamily="66" charset="0"/>
              </a:rPr>
              <a:t>How many transistors do you need?</a:t>
            </a:r>
          </a:p>
          <a:p>
            <a:pPr lvl="1"/>
            <a:r>
              <a:rPr lang="en-US" sz="1800" dirty="0">
                <a:solidFill>
                  <a:schemeClr val="tx1"/>
                </a:solidFill>
                <a:latin typeface="Comic Sans MS" panose="030F0902030302020204" pitchFamily="66" charset="0"/>
              </a:rPr>
              <a:t>1 bit (0 or 1) is stored in 6 transistors</a:t>
            </a:r>
          </a:p>
          <a:p>
            <a:pPr lvl="1"/>
            <a:r>
              <a:rPr lang="en-US" sz="1800" dirty="0">
                <a:solidFill>
                  <a:schemeClr val="tx1"/>
                </a:solidFill>
                <a:latin typeface="Comic Sans MS" panose="030F0902030302020204" pitchFamily="66" charset="0"/>
              </a:rPr>
              <a:t>1 byte = 8 bits</a:t>
            </a:r>
          </a:p>
          <a:p>
            <a:pPr lvl="1"/>
            <a:r>
              <a:rPr lang="en-US" sz="1800" dirty="0">
                <a:solidFill>
                  <a:schemeClr val="tx1"/>
                </a:solidFill>
                <a:latin typeface="Comic Sans MS" panose="030F0902030302020204" pitchFamily="66" charset="0"/>
              </a:rPr>
              <a:t>1 GB = 1 billion bytes</a:t>
            </a:r>
          </a:p>
          <a:p>
            <a:r>
              <a:rPr lang="en-US" sz="2000" dirty="0">
                <a:solidFill>
                  <a:schemeClr val="tx1"/>
                </a:solidFill>
                <a:latin typeface="Comic Sans MS" panose="030F0902030302020204" pitchFamily="66" charset="0"/>
              </a:rPr>
              <a:t>Quiz: I have an external hard drive with 128 GB of memory. Approximately how many transistors does it contain?</a:t>
            </a:r>
          </a:p>
          <a:p>
            <a:pPr lvl="1"/>
            <a:r>
              <a:rPr lang="en-US" sz="1800" dirty="0">
                <a:solidFill>
                  <a:schemeClr val="tx1"/>
                </a:solidFill>
                <a:latin typeface="Comic Sans MS" panose="030F0902030302020204" pitchFamily="66" charset="0"/>
              </a:rPr>
              <a:t>A) 128 billion</a:t>
            </a:r>
          </a:p>
          <a:p>
            <a:pPr lvl="1"/>
            <a:r>
              <a:rPr lang="en-US" sz="1800" dirty="0">
                <a:solidFill>
                  <a:schemeClr val="tx1"/>
                </a:solidFill>
                <a:latin typeface="Comic Sans MS" panose="030F0902030302020204" pitchFamily="66" charset="0"/>
              </a:rPr>
              <a:t>B) 1 trillion</a:t>
            </a:r>
          </a:p>
          <a:p>
            <a:pPr lvl="1"/>
            <a:r>
              <a:rPr lang="en-US" sz="1800" dirty="0">
                <a:solidFill>
                  <a:schemeClr val="tx1"/>
                </a:solidFill>
                <a:latin typeface="Comic Sans MS" panose="030F0902030302020204" pitchFamily="66" charset="0"/>
              </a:rPr>
              <a:t>C) 6.1 trillion</a:t>
            </a:r>
          </a:p>
          <a:p>
            <a:pPr lvl="1"/>
            <a:r>
              <a:rPr lang="en-US" sz="1800" dirty="0">
                <a:solidFill>
                  <a:schemeClr val="tx1"/>
                </a:solidFill>
                <a:latin typeface="Comic Sans MS" panose="030F0902030302020204" pitchFamily="66" charset="0"/>
              </a:rPr>
              <a:t>D) 768 billion</a:t>
            </a:r>
          </a:p>
          <a:p>
            <a:pPr lvl="1"/>
            <a:endParaRPr lang="en-US" sz="1800" dirty="0">
              <a:solidFill>
                <a:schemeClr val="tx1"/>
              </a:solidFill>
              <a:latin typeface="Comic Sans MS" panose="030F0902030302020204" pitchFamily="66" charset="0"/>
            </a:endParaRPr>
          </a:p>
          <a:p>
            <a:endParaRPr lang="en-US" sz="2000" dirty="0">
              <a:solidFill>
                <a:schemeClr val="tx1"/>
              </a:solidFill>
              <a:latin typeface="Comic Sans MS" panose="030F0702030302020204" pitchFamily="66" charset="0"/>
            </a:endParaRPr>
          </a:p>
        </p:txBody>
      </p:sp>
      <p:grpSp>
        <p:nvGrpSpPr>
          <p:cNvPr id="5" name="Group 4">
            <a:extLst>
              <a:ext uri="{FF2B5EF4-FFF2-40B4-BE49-F238E27FC236}">
                <a16:creationId xmlns:a16="http://schemas.microsoft.com/office/drawing/2014/main" id="{BCD478AE-277E-4F7F-A168-CC7B386A10D9}"/>
              </a:ext>
            </a:extLst>
          </p:cNvPr>
          <p:cNvGrpSpPr/>
          <p:nvPr/>
        </p:nvGrpSpPr>
        <p:grpSpPr>
          <a:xfrm>
            <a:off x="8138976" y="1911012"/>
            <a:ext cx="3628307" cy="2742371"/>
            <a:chOff x="8138976" y="1911012"/>
            <a:chExt cx="3628307" cy="2742371"/>
          </a:xfrm>
        </p:grpSpPr>
        <p:pic>
          <p:nvPicPr>
            <p:cNvPr id="4098" name="Picture 2" descr="5.: Photograph of a lithographically patterned 100 mm Si wafer (left) and a zoom shot of a single chip (10 mm × 10 mm) with various transistor, capacitor and inverter structures (right). ">
              <a:extLst>
                <a:ext uri="{FF2B5EF4-FFF2-40B4-BE49-F238E27FC236}">
                  <a16:creationId xmlns:a16="http://schemas.microsoft.com/office/drawing/2014/main" id="{463A93A2-F23C-4649-9E25-89B6EBB3B3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4765" y="1911012"/>
              <a:ext cx="3135115" cy="14827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060FA99-592E-42A8-9FEF-526766A2F33D}"/>
                </a:ext>
              </a:extLst>
            </p:cNvPr>
            <p:cNvSpPr txBox="1"/>
            <p:nvPr/>
          </p:nvSpPr>
          <p:spPr>
            <a:xfrm>
              <a:off x="8138976" y="3483832"/>
              <a:ext cx="3628307" cy="1169551"/>
            </a:xfrm>
            <a:prstGeom prst="rect">
              <a:avLst/>
            </a:prstGeom>
            <a:noFill/>
          </p:spPr>
          <p:txBody>
            <a:bodyPr wrap="square">
              <a:spAutoFit/>
            </a:bodyPr>
            <a:lstStyle/>
            <a:p>
              <a:pPr algn="l"/>
              <a:r>
                <a:rPr lang="en-US" sz="1400" b="0" i="0" dirty="0">
                  <a:solidFill>
                    <a:srgbClr val="FF0000"/>
                  </a:solidFill>
                  <a:effectLst/>
                  <a:latin typeface="Comic Sans MS" panose="030F0702030302020204" pitchFamily="66" charset="0"/>
                </a:rPr>
                <a:t> Photograph of a lithographically patterned 100 mm Si wafer (left) and a zoom shot of a single chip (10 mm × 10 mm) with various transistor, capacitor and inverter structures (right). </a:t>
              </a:r>
            </a:p>
          </p:txBody>
        </p:sp>
      </p:grpSp>
    </p:spTree>
    <p:extLst>
      <p:ext uri="{BB962C8B-B14F-4D97-AF65-F5344CB8AC3E}">
        <p14:creationId xmlns:p14="http://schemas.microsoft.com/office/powerpoint/2010/main" val="131540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85C21-2361-3442-8CF6-E289EC65F592}"/>
              </a:ext>
            </a:extLst>
          </p:cNvPr>
          <p:cNvSpPr>
            <a:spLocks noGrp="1"/>
          </p:cNvSpPr>
          <p:nvPr>
            <p:ph type="title"/>
          </p:nvPr>
        </p:nvSpPr>
        <p:spPr>
          <a:xfrm>
            <a:off x="1289642" y="540027"/>
            <a:ext cx="8911687" cy="1280890"/>
          </a:xfrm>
        </p:spPr>
        <p:txBody>
          <a:bodyPr/>
          <a:lstStyle/>
          <a:p>
            <a:pPr algn="ctr"/>
            <a:r>
              <a:rPr lang="en-US"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History of the Microchip</a:t>
            </a:r>
          </a:p>
        </p:txBody>
      </p:sp>
      <p:sp>
        <p:nvSpPr>
          <p:cNvPr id="3" name="Content Placeholder 2">
            <a:extLst>
              <a:ext uri="{FF2B5EF4-FFF2-40B4-BE49-F238E27FC236}">
                <a16:creationId xmlns:a16="http://schemas.microsoft.com/office/drawing/2014/main" id="{A1DB5512-87E1-B445-B644-8B92BA4F942C}"/>
              </a:ext>
            </a:extLst>
          </p:cNvPr>
          <p:cNvSpPr>
            <a:spLocks noGrp="1"/>
          </p:cNvSpPr>
          <p:nvPr>
            <p:ph idx="1"/>
          </p:nvPr>
        </p:nvSpPr>
        <p:spPr>
          <a:xfrm>
            <a:off x="581735" y="1540188"/>
            <a:ext cx="7186047" cy="4952975"/>
          </a:xfrm>
        </p:spPr>
        <p:txBody>
          <a:bodyPr>
            <a:normAutofit/>
          </a:bodyPr>
          <a:lstStyle/>
          <a:p>
            <a:r>
              <a:rPr lang="en-US" sz="2000" dirty="0">
                <a:solidFill>
                  <a:schemeClr val="tx1"/>
                </a:solidFill>
                <a:latin typeface="Comic Sans MS" panose="030F0902030302020204" pitchFamily="66" charset="0"/>
              </a:rPr>
              <a:t>Over the years, transistors get smaller and smaller, so you can fit more of them on a single chip</a:t>
            </a:r>
          </a:p>
          <a:p>
            <a:r>
              <a:rPr lang="en-US" sz="2000" dirty="0">
                <a:solidFill>
                  <a:schemeClr val="tx1"/>
                </a:solidFill>
                <a:latin typeface="Comic Sans MS" panose="030F0902030302020204" pitchFamily="66" charset="0"/>
              </a:rPr>
              <a:t>How many transistors do you need?</a:t>
            </a:r>
          </a:p>
          <a:p>
            <a:pPr lvl="1"/>
            <a:r>
              <a:rPr lang="en-US" sz="1800" dirty="0">
                <a:solidFill>
                  <a:schemeClr val="tx1"/>
                </a:solidFill>
                <a:latin typeface="Comic Sans MS" panose="030F0902030302020204" pitchFamily="66" charset="0"/>
              </a:rPr>
              <a:t>1 bit (0 or 1) is stored in 6 transistors</a:t>
            </a:r>
          </a:p>
          <a:p>
            <a:pPr lvl="1"/>
            <a:r>
              <a:rPr lang="en-US" sz="1800" dirty="0">
                <a:solidFill>
                  <a:schemeClr val="tx1"/>
                </a:solidFill>
                <a:latin typeface="Comic Sans MS" panose="030F0902030302020204" pitchFamily="66" charset="0"/>
              </a:rPr>
              <a:t>1 byte = 8 bits</a:t>
            </a:r>
          </a:p>
          <a:p>
            <a:pPr lvl="1"/>
            <a:r>
              <a:rPr lang="en-US" sz="1800" dirty="0">
                <a:solidFill>
                  <a:schemeClr val="tx1"/>
                </a:solidFill>
                <a:latin typeface="Comic Sans MS" panose="030F0902030302020204" pitchFamily="66" charset="0"/>
              </a:rPr>
              <a:t>1 GB = 1 billion bytes</a:t>
            </a:r>
          </a:p>
          <a:p>
            <a:r>
              <a:rPr lang="en-US" sz="2000" dirty="0">
                <a:solidFill>
                  <a:schemeClr val="tx1"/>
                </a:solidFill>
                <a:latin typeface="Comic Sans MS" panose="030F0902030302020204" pitchFamily="66" charset="0"/>
              </a:rPr>
              <a:t>Quiz: I have a hard drive with 128 GB of memory. Approximately how many transistors does it contain?</a:t>
            </a:r>
          </a:p>
          <a:p>
            <a:pPr lvl="1"/>
            <a:r>
              <a:rPr lang="en-US" sz="1800" dirty="0">
                <a:solidFill>
                  <a:schemeClr val="tx1"/>
                </a:solidFill>
                <a:latin typeface="Comic Sans MS" panose="030F0902030302020204" pitchFamily="66" charset="0"/>
              </a:rPr>
              <a:t>A) 128 billion</a:t>
            </a:r>
          </a:p>
          <a:p>
            <a:pPr lvl="1"/>
            <a:r>
              <a:rPr lang="en-US" sz="1800" dirty="0">
                <a:solidFill>
                  <a:schemeClr val="tx1"/>
                </a:solidFill>
                <a:latin typeface="Comic Sans MS" panose="030F0902030302020204" pitchFamily="66" charset="0"/>
              </a:rPr>
              <a:t>B) 1 trillion</a:t>
            </a:r>
          </a:p>
          <a:p>
            <a:pPr lvl="1"/>
            <a:r>
              <a:rPr lang="en-US" sz="1800" dirty="0">
                <a:solidFill>
                  <a:srgbClr val="FF0000"/>
                </a:solidFill>
                <a:latin typeface="Comic Sans MS" panose="030F0902030302020204" pitchFamily="66" charset="0"/>
              </a:rPr>
              <a:t>C) 6.1 trillion = 6x8x128,000,000,000</a:t>
            </a:r>
          </a:p>
          <a:p>
            <a:pPr lvl="1"/>
            <a:r>
              <a:rPr lang="en-US" sz="1800" dirty="0">
                <a:solidFill>
                  <a:schemeClr val="tx1"/>
                </a:solidFill>
                <a:latin typeface="Comic Sans MS" panose="030F0902030302020204" pitchFamily="66" charset="0"/>
              </a:rPr>
              <a:t>D) 768 billion</a:t>
            </a:r>
          </a:p>
          <a:p>
            <a:pPr lvl="1"/>
            <a:endParaRPr lang="en-US" sz="1800" dirty="0">
              <a:solidFill>
                <a:schemeClr val="tx1"/>
              </a:solidFill>
              <a:latin typeface="Comic Sans MS" panose="030F0902030302020204" pitchFamily="66" charset="0"/>
            </a:endParaRPr>
          </a:p>
          <a:p>
            <a:endParaRPr lang="en-US" sz="2000" dirty="0">
              <a:solidFill>
                <a:schemeClr val="tx1"/>
              </a:solidFill>
              <a:latin typeface="Comic Sans MS" panose="030F0702030302020204" pitchFamily="66" charset="0"/>
            </a:endParaRPr>
          </a:p>
        </p:txBody>
      </p:sp>
      <p:pic>
        <p:nvPicPr>
          <p:cNvPr id="5" name="Picture 2" descr="5.: Photograph of a lithographically patterned 100 mm Si wafer (left) and a zoom shot of a single chip (10 mm × 10 mm) with various transistor, capacitor and inverter structures (right). ">
            <a:extLst>
              <a:ext uri="{FF2B5EF4-FFF2-40B4-BE49-F238E27FC236}">
                <a16:creationId xmlns:a16="http://schemas.microsoft.com/office/drawing/2014/main" id="{58D4B875-A0BE-491F-9524-A875F7949B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5689" y="1820917"/>
            <a:ext cx="3135115" cy="14827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9B0F69A-73D5-458B-A8F4-F34AB6D3EFBF}"/>
              </a:ext>
            </a:extLst>
          </p:cNvPr>
          <p:cNvSpPr txBox="1"/>
          <p:nvPr/>
        </p:nvSpPr>
        <p:spPr>
          <a:xfrm>
            <a:off x="8329900" y="3393737"/>
            <a:ext cx="3628307" cy="1169551"/>
          </a:xfrm>
          <a:prstGeom prst="rect">
            <a:avLst/>
          </a:prstGeom>
          <a:noFill/>
        </p:spPr>
        <p:txBody>
          <a:bodyPr wrap="square">
            <a:spAutoFit/>
          </a:bodyPr>
          <a:lstStyle/>
          <a:p>
            <a:pPr algn="l"/>
            <a:r>
              <a:rPr lang="en-US" sz="1400" b="0" i="0" dirty="0">
                <a:solidFill>
                  <a:srgbClr val="FF0000"/>
                </a:solidFill>
                <a:effectLst/>
                <a:latin typeface="Comic Sans MS" panose="030F0702030302020204" pitchFamily="66" charset="0"/>
              </a:rPr>
              <a:t> Photograph of a lithographically patterned 100 mm Si wafer (left) and a zoom shot of a single chip (10 mm × 10 mm) with various transistor, capacitor and inverter structures (right). </a:t>
            </a:r>
          </a:p>
        </p:txBody>
      </p:sp>
    </p:spTree>
    <p:extLst>
      <p:ext uri="{BB962C8B-B14F-4D97-AF65-F5344CB8AC3E}">
        <p14:creationId xmlns:p14="http://schemas.microsoft.com/office/powerpoint/2010/main" val="937369970"/>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422</TotalTime>
  <Words>1495</Words>
  <Application>Microsoft Office PowerPoint</Application>
  <PresentationFormat>Widescreen</PresentationFormat>
  <Paragraphs>160</Paragraphs>
  <Slides>22</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Century Gothic</vt:lpstr>
      <vt:lpstr>Comic Sans MS</vt:lpstr>
      <vt:lpstr>Verdana</vt:lpstr>
      <vt:lpstr>Wingdings 3</vt:lpstr>
      <vt:lpstr>Wisp</vt:lpstr>
      <vt:lpstr>Introduction to HPC</vt:lpstr>
      <vt:lpstr>PowerPoint Presentation</vt:lpstr>
      <vt:lpstr>LEARNING GOALS</vt:lpstr>
      <vt:lpstr>LEARNING GOALS</vt:lpstr>
      <vt:lpstr>The Building Blocks of a Computer</vt:lpstr>
      <vt:lpstr>The Building Blocks of a Computer</vt:lpstr>
      <vt:lpstr>The Building Blocks of a Computer</vt:lpstr>
      <vt:lpstr>History of the Microchip</vt:lpstr>
      <vt:lpstr>History of the Microchip</vt:lpstr>
      <vt:lpstr>LEARNING GOALS (Break)</vt:lpstr>
      <vt:lpstr>What makes supercomputers super?</vt:lpstr>
      <vt:lpstr>What makes supercomputers super?</vt:lpstr>
      <vt:lpstr>What makes supercomputers super?</vt:lpstr>
      <vt:lpstr>What makes supercomputers super?</vt:lpstr>
      <vt:lpstr>What makes supercomputers super?</vt:lpstr>
      <vt:lpstr>What makes supercomputers super?</vt:lpstr>
      <vt:lpstr>What makes supercomputers super?</vt:lpstr>
      <vt:lpstr>LEARNING GOALS (Break)</vt:lpstr>
      <vt:lpstr>What can supercomputers be used for?</vt:lpstr>
      <vt:lpstr>What can supercomputers be used for?</vt:lpstr>
      <vt:lpstr>What can supercomputers be used for?</vt:lpstr>
      <vt:lpstr>What can supercomputers be used for?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HPC</dc:title>
  <dc:creator>Kumar, Aakash</dc:creator>
  <cp:lastModifiedBy>Diana Qiu</cp:lastModifiedBy>
  <cp:revision>30</cp:revision>
  <dcterms:created xsi:type="dcterms:W3CDTF">2021-07-02T04:13:01Z</dcterms:created>
  <dcterms:modified xsi:type="dcterms:W3CDTF">2021-07-12T15:01:54Z</dcterms:modified>
</cp:coreProperties>
</file>